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310" r:id="rId6"/>
    <p:sldId id="302" r:id="rId7"/>
    <p:sldId id="309" r:id="rId8"/>
    <p:sldId id="308" r:id="rId9"/>
    <p:sldId id="307" r:id="rId10"/>
    <p:sldId id="306" r:id="rId11"/>
    <p:sldId id="304" r:id="rId12"/>
    <p:sldId id="303" r:id="rId13"/>
    <p:sldId id="272" r:id="rId14"/>
    <p:sldId id="271" r:id="rId15"/>
    <p:sldId id="270" r:id="rId16"/>
    <p:sldId id="269" r:id="rId17"/>
    <p:sldId id="315" r:id="rId18"/>
    <p:sldId id="316" r:id="rId19"/>
    <p:sldId id="312" r:id="rId20"/>
    <p:sldId id="313" r:id="rId21"/>
    <p:sldId id="314" r:id="rId22"/>
    <p:sldId id="317" r:id="rId23"/>
    <p:sldId id="31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DF8586-F571-4F4D-EC9B-1FDA90818DC1}" v="3" dt="2025-01-04T11:59:32.5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u2022245" userId="S::u2022245@giki.edu.pk::6d8c4879-dd94-44fd-a8e8-ed72c10f556d" providerId="AD" clId="Web-{A67C7D8A-2F0D-4164-BD49-D747A8D8DB31}"/>
    <pc:docChg chg="modSld">
      <pc:chgData name="u2022245" userId="S::u2022245@giki.edu.pk::6d8c4879-dd94-44fd-a8e8-ed72c10f556d" providerId="AD" clId="Web-{A67C7D8A-2F0D-4164-BD49-D747A8D8DB31}" dt="2024-11-25T10:04:19.537" v="5" actId="1076"/>
      <pc:docMkLst>
        <pc:docMk/>
      </pc:docMkLst>
      <pc:sldChg chg="modSp">
        <pc:chgData name="u2022245" userId="S::u2022245@giki.edu.pk::6d8c4879-dd94-44fd-a8e8-ed72c10f556d" providerId="AD" clId="Web-{A67C7D8A-2F0D-4164-BD49-D747A8D8DB31}" dt="2024-11-25T09:36:40.631" v="3" actId="1076"/>
        <pc:sldMkLst>
          <pc:docMk/>
          <pc:sldMk cId="303113606" sldId="270"/>
        </pc:sldMkLst>
        <pc:spChg chg="mod">
          <ac:chgData name="u2022245" userId="S::u2022245@giki.edu.pk::6d8c4879-dd94-44fd-a8e8-ed72c10f556d" providerId="AD" clId="Web-{A67C7D8A-2F0D-4164-BD49-D747A8D8DB31}" dt="2024-11-25T09:36:40.537" v="2" actId="1076"/>
          <ac:spMkLst>
            <pc:docMk/>
            <pc:sldMk cId="303113606" sldId="270"/>
            <ac:spMk id="2" creationId="{99F1BD1D-EF36-025D-2FB7-543853E93ADC}"/>
          </ac:spMkLst>
        </pc:spChg>
        <pc:picChg chg="mod">
          <ac:chgData name="u2022245" userId="S::u2022245@giki.edu.pk::6d8c4879-dd94-44fd-a8e8-ed72c10f556d" providerId="AD" clId="Web-{A67C7D8A-2F0D-4164-BD49-D747A8D8DB31}" dt="2024-11-25T09:36:40.631" v="3" actId="1076"/>
          <ac:picMkLst>
            <pc:docMk/>
            <pc:sldMk cId="303113606" sldId="270"/>
            <ac:picMk id="4" creationId="{7C3F15BC-A5F2-8005-6BE1-EA954EFD56C3}"/>
          </ac:picMkLst>
        </pc:picChg>
      </pc:sldChg>
      <pc:sldChg chg="modSp">
        <pc:chgData name="u2022245" userId="S::u2022245@giki.edu.pk::6d8c4879-dd94-44fd-a8e8-ed72c10f556d" providerId="AD" clId="Web-{A67C7D8A-2F0D-4164-BD49-D747A8D8DB31}" dt="2024-11-25T10:04:19.537" v="5" actId="1076"/>
        <pc:sldMkLst>
          <pc:docMk/>
          <pc:sldMk cId="3102470567" sldId="316"/>
        </pc:sldMkLst>
        <pc:picChg chg="mod">
          <ac:chgData name="u2022245" userId="S::u2022245@giki.edu.pk::6d8c4879-dd94-44fd-a8e8-ed72c10f556d" providerId="AD" clId="Web-{A67C7D8A-2F0D-4164-BD49-D747A8D8DB31}" dt="2024-11-25T10:04:19.537" v="5" actId="1076"/>
          <ac:picMkLst>
            <pc:docMk/>
            <pc:sldMk cId="3102470567" sldId="316"/>
            <ac:picMk id="7" creationId="{B73B14EA-1170-B3F3-1614-E3C3BDC0E520}"/>
          </ac:picMkLst>
        </pc:picChg>
      </pc:sldChg>
    </pc:docChg>
  </pc:docChgLst>
  <pc:docChgLst>
    <pc:chgData name="u2022533" userId="S::u2022533@giki.edu.pk::8ba9d294-f2f6-4285-98cd-006cbe023d15" providerId="AD" clId="Web-{E360E053-A0E4-0558-AA6C-B96A5F7D475D}"/>
    <pc:docChg chg="modSld">
      <pc:chgData name="u2022533" userId="S::u2022533@giki.edu.pk::8ba9d294-f2f6-4285-98cd-006cbe023d15" providerId="AD" clId="Web-{E360E053-A0E4-0558-AA6C-B96A5F7D475D}" dt="2024-11-24T13:24:48.975" v="1" actId="20577"/>
      <pc:docMkLst>
        <pc:docMk/>
      </pc:docMkLst>
      <pc:sldChg chg="modSp">
        <pc:chgData name="u2022533" userId="S::u2022533@giki.edu.pk::8ba9d294-f2f6-4285-98cd-006cbe023d15" providerId="AD" clId="Web-{E360E053-A0E4-0558-AA6C-B96A5F7D475D}" dt="2024-11-24T13:24:48.975" v="1" actId="20577"/>
        <pc:sldMkLst>
          <pc:docMk/>
          <pc:sldMk cId="1421773371" sldId="315"/>
        </pc:sldMkLst>
        <pc:spChg chg="mod">
          <ac:chgData name="u2022533" userId="S::u2022533@giki.edu.pk::8ba9d294-f2f6-4285-98cd-006cbe023d15" providerId="AD" clId="Web-{E360E053-A0E4-0558-AA6C-B96A5F7D475D}" dt="2024-11-24T13:24:48.975" v="1" actId="20577"/>
          <ac:spMkLst>
            <pc:docMk/>
            <pc:sldMk cId="1421773371" sldId="315"/>
            <ac:spMk id="10" creationId="{BBA941C4-3F3A-F58B-D1CF-7C670F0AD930}"/>
          </ac:spMkLst>
        </pc:spChg>
      </pc:sldChg>
    </pc:docChg>
  </pc:docChgLst>
  <pc:docChgLst>
    <pc:chgData name="u2022219" userId="S::u2022219@giki.edu.pk::2eb63318-b553-408b-a322-0867a4f68e7d" providerId="AD" clId="Web-{78DF8586-F571-4F4D-EC9B-1FDA90818DC1}"/>
    <pc:docChg chg="modSld">
      <pc:chgData name="u2022219" userId="S::u2022219@giki.edu.pk::2eb63318-b553-408b-a322-0867a4f68e7d" providerId="AD" clId="Web-{78DF8586-F571-4F4D-EC9B-1FDA90818DC1}" dt="2025-01-04T11:59:32.593" v="2" actId="1076"/>
      <pc:docMkLst>
        <pc:docMk/>
      </pc:docMkLst>
      <pc:sldChg chg="modSp">
        <pc:chgData name="u2022219" userId="S::u2022219@giki.edu.pk::2eb63318-b553-408b-a322-0867a4f68e7d" providerId="AD" clId="Web-{78DF8586-F571-4F4D-EC9B-1FDA90818DC1}" dt="2025-01-04T11:59:32.593" v="2" actId="1076"/>
        <pc:sldMkLst>
          <pc:docMk/>
          <pc:sldMk cId="2589494326" sldId="272"/>
        </pc:sldMkLst>
        <pc:picChg chg="mod">
          <ac:chgData name="u2022219" userId="S::u2022219@giki.edu.pk::2eb63318-b553-408b-a322-0867a4f68e7d" providerId="AD" clId="Web-{78DF8586-F571-4F4D-EC9B-1FDA90818DC1}" dt="2025-01-04T11:59:32.593" v="2" actId="1076"/>
          <ac:picMkLst>
            <pc:docMk/>
            <pc:sldMk cId="2589494326" sldId="272"/>
            <ac:picMk id="4" creationId="{2CC5BAD9-607D-E6C2-5573-1EAC036115DD}"/>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255192-C647-44E1-B88E-B20CE50F8EB7}"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995DC688-7E3A-451F-82F3-31FAEFB63360}">
      <dgm:prSet/>
      <dgm:spPr/>
      <dgm:t>
        <a:bodyPr/>
        <a:lstStyle/>
        <a:p>
          <a:pPr>
            <a:lnSpc>
              <a:spcPct val="100000"/>
            </a:lnSpc>
            <a:defRPr cap="all"/>
          </a:pPr>
          <a:r>
            <a:rPr lang="en-PK"/>
            <a:t>Online Analytical Processing (OLAP)</a:t>
          </a:r>
          <a:endParaRPr lang="en-US"/>
        </a:p>
      </dgm:t>
    </dgm:pt>
    <dgm:pt modelId="{72578FBD-5B42-481C-97B4-127B6BC82F84}" type="parTrans" cxnId="{3C105B73-CE0A-4DC1-A7D4-1A03013276B1}">
      <dgm:prSet/>
      <dgm:spPr/>
      <dgm:t>
        <a:bodyPr/>
        <a:lstStyle/>
        <a:p>
          <a:endParaRPr lang="en-US"/>
        </a:p>
      </dgm:t>
    </dgm:pt>
    <dgm:pt modelId="{16C75F9B-B0B3-4A39-8379-71153C6C960C}" type="sibTrans" cxnId="{3C105B73-CE0A-4DC1-A7D4-1A03013276B1}">
      <dgm:prSet/>
      <dgm:spPr/>
      <dgm:t>
        <a:bodyPr/>
        <a:lstStyle/>
        <a:p>
          <a:endParaRPr lang="en-US"/>
        </a:p>
      </dgm:t>
    </dgm:pt>
    <dgm:pt modelId="{DB92D53F-4AF3-4D81-925D-614B9737BF65}">
      <dgm:prSet/>
      <dgm:spPr/>
      <dgm:t>
        <a:bodyPr/>
        <a:lstStyle/>
        <a:p>
          <a:pPr>
            <a:lnSpc>
              <a:spcPct val="100000"/>
            </a:lnSpc>
            <a:defRPr cap="all"/>
          </a:pPr>
          <a:r>
            <a:rPr lang="en-PK"/>
            <a:t>Data Visualization</a:t>
          </a:r>
          <a:endParaRPr lang="en-US"/>
        </a:p>
      </dgm:t>
    </dgm:pt>
    <dgm:pt modelId="{4982356B-A53A-4B64-841F-A81052630D0D}" type="parTrans" cxnId="{797EF16A-986D-4E88-B711-6792FC7AAFEB}">
      <dgm:prSet/>
      <dgm:spPr/>
      <dgm:t>
        <a:bodyPr/>
        <a:lstStyle/>
        <a:p>
          <a:endParaRPr lang="en-US"/>
        </a:p>
      </dgm:t>
    </dgm:pt>
    <dgm:pt modelId="{A44ED615-763E-4239-89D2-1555DA7C794C}" type="sibTrans" cxnId="{797EF16A-986D-4E88-B711-6792FC7AAFEB}">
      <dgm:prSet/>
      <dgm:spPr/>
      <dgm:t>
        <a:bodyPr/>
        <a:lstStyle/>
        <a:p>
          <a:endParaRPr lang="en-US"/>
        </a:p>
      </dgm:t>
    </dgm:pt>
    <dgm:pt modelId="{040D4947-A54A-4902-A67D-905A6DBB5424}">
      <dgm:prSet/>
      <dgm:spPr/>
      <dgm:t>
        <a:bodyPr/>
        <a:lstStyle/>
        <a:p>
          <a:pPr>
            <a:lnSpc>
              <a:spcPct val="100000"/>
            </a:lnSpc>
            <a:defRPr cap="all"/>
          </a:pPr>
          <a:r>
            <a:rPr lang="en-PK"/>
            <a:t>Data Mining</a:t>
          </a:r>
          <a:endParaRPr lang="en-US"/>
        </a:p>
      </dgm:t>
    </dgm:pt>
    <dgm:pt modelId="{7B7096EE-975D-46E0-9866-A38F99E2576D}" type="parTrans" cxnId="{036FD902-A7A6-4F23-9F22-7092FE4C145E}">
      <dgm:prSet/>
      <dgm:spPr/>
      <dgm:t>
        <a:bodyPr/>
        <a:lstStyle/>
        <a:p>
          <a:endParaRPr lang="en-US"/>
        </a:p>
      </dgm:t>
    </dgm:pt>
    <dgm:pt modelId="{C73B86EA-8231-4AE6-9DA4-E9BE66740CED}" type="sibTrans" cxnId="{036FD902-A7A6-4F23-9F22-7092FE4C145E}">
      <dgm:prSet/>
      <dgm:spPr/>
      <dgm:t>
        <a:bodyPr/>
        <a:lstStyle/>
        <a:p>
          <a:endParaRPr lang="en-US"/>
        </a:p>
      </dgm:t>
    </dgm:pt>
    <dgm:pt modelId="{F8A31D72-8AEC-44C3-AF6C-A092DA97D694}">
      <dgm:prSet/>
      <dgm:spPr/>
      <dgm:t>
        <a:bodyPr/>
        <a:lstStyle/>
        <a:p>
          <a:pPr>
            <a:lnSpc>
              <a:spcPct val="100000"/>
            </a:lnSpc>
            <a:defRPr cap="all"/>
          </a:pPr>
          <a:r>
            <a:rPr lang="en-PK"/>
            <a:t>Reporting</a:t>
          </a:r>
          <a:endParaRPr lang="en-US"/>
        </a:p>
      </dgm:t>
    </dgm:pt>
    <dgm:pt modelId="{34320447-3103-43D1-BB85-EA2A8E7E283A}" type="parTrans" cxnId="{83D4E0A9-6809-41E5-86D3-AB1223C0647E}">
      <dgm:prSet/>
      <dgm:spPr/>
      <dgm:t>
        <a:bodyPr/>
        <a:lstStyle/>
        <a:p>
          <a:endParaRPr lang="en-US"/>
        </a:p>
      </dgm:t>
    </dgm:pt>
    <dgm:pt modelId="{B500269D-75B4-4D4F-8FE5-FB9A51C79B74}" type="sibTrans" cxnId="{83D4E0A9-6809-41E5-86D3-AB1223C0647E}">
      <dgm:prSet/>
      <dgm:spPr/>
      <dgm:t>
        <a:bodyPr/>
        <a:lstStyle/>
        <a:p>
          <a:endParaRPr lang="en-US"/>
        </a:p>
      </dgm:t>
    </dgm:pt>
    <dgm:pt modelId="{EF4067CA-49B2-43EB-9FA5-E3CA83EDF3D4}">
      <dgm:prSet/>
      <dgm:spPr/>
      <dgm:t>
        <a:bodyPr/>
        <a:lstStyle/>
        <a:p>
          <a:pPr>
            <a:lnSpc>
              <a:spcPct val="100000"/>
            </a:lnSpc>
            <a:defRPr cap="all"/>
          </a:pPr>
          <a:r>
            <a:rPr lang="en-PK"/>
            <a:t>Analytics</a:t>
          </a:r>
          <a:endParaRPr lang="en-US"/>
        </a:p>
      </dgm:t>
    </dgm:pt>
    <dgm:pt modelId="{518A4FC6-39FD-4788-86C1-0A47C542D569}" type="parTrans" cxnId="{D781AEA9-0023-412C-965A-815B787EFC97}">
      <dgm:prSet/>
      <dgm:spPr/>
      <dgm:t>
        <a:bodyPr/>
        <a:lstStyle/>
        <a:p>
          <a:endParaRPr lang="en-US"/>
        </a:p>
      </dgm:t>
    </dgm:pt>
    <dgm:pt modelId="{6A8F1690-FDF0-4609-875C-E3D96A367177}" type="sibTrans" cxnId="{D781AEA9-0023-412C-965A-815B787EFC97}">
      <dgm:prSet/>
      <dgm:spPr/>
      <dgm:t>
        <a:bodyPr/>
        <a:lstStyle/>
        <a:p>
          <a:endParaRPr lang="en-US"/>
        </a:p>
      </dgm:t>
    </dgm:pt>
    <dgm:pt modelId="{9D4646B5-C1E3-42A3-AE6D-EAF6826A30A3}">
      <dgm:prSet/>
      <dgm:spPr/>
      <dgm:t>
        <a:bodyPr/>
        <a:lstStyle/>
        <a:p>
          <a:pPr>
            <a:lnSpc>
              <a:spcPct val="100000"/>
            </a:lnSpc>
            <a:defRPr cap="all"/>
          </a:pPr>
          <a:r>
            <a:rPr lang="en-PK"/>
            <a:t>Extraction-Transaction-Loading (ETL)</a:t>
          </a:r>
          <a:endParaRPr lang="en-US"/>
        </a:p>
      </dgm:t>
    </dgm:pt>
    <dgm:pt modelId="{8565B8D4-1E14-4075-AEEA-4A7D6F8BE6FE}" type="parTrans" cxnId="{3CF03EB7-D91D-44FC-B5FF-FA7F5E482994}">
      <dgm:prSet/>
      <dgm:spPr/>
      <dgm:t>
        <a:bodyPr/>
        <a:lstStyle/>
        <a:p>
          <a:endParaRPr lang="en-US"/>
        </a:p>
      </dgm:t>
    </dgm:pt>
    <dgm:pt modelId="{58039552-5D00-4D28-A354-FDEB3E06C1AD}" type="sibTrans" cxnId="{3CF03EB7-D91D-44FC-B5FF-FA7F5E482994}">
      <dgm:prSet/>
      <dgm:spPr/>
      <dgm:t>
        <a:bodyPr/>
        <a:lstStyle/>
        <a:p>
          <a:endParaRPr lang="en-US"/>
        </a:p>
      </dgm:t>
    </dgm:pt>
    <dgm:pt modelId="{C53DB155-9711-4CE7-8773-D53AE9315CAB}">
      <dgm:prSet/>
      <dgm:spPr/>
      <dgm:t>
        <a:bodyPr/>
        <a:lstStyle/>
        <a:p>
          <a:pPr>
            <a:lnSpc>
              <a:spcPct val="100000"/>
            </a:lnSpc>
            <a:defRPr cap="all"/>
          </a:pPr>
          <a:r>
            <a:rPr lang="en-PK"/>
            <a:t>Statistical Analysis</a:t>
          </a:r>
          <a:endParaRPr lang="en-US"/>
        </a:p>
      </dgm:t>
    </dgm:pt>
    <dgm:pt modelId="{B6AE6CDB-C859-4294-A5F3-6693CA698774}" type="parTrans" cxnId="{4F3D9E0F-F99F-42AD-8A63-CC6BD85BB04A}">
      <dgm:prSet/>
      <dgm:spPr/>
      <dgm:t>
        <a:bodyPr/>
        <a:lstStyle/>
        <a:p>
          <a:endParaRPr lang="en-US"/>
        </a:p>
      </dgm:t>
    </dgm:pt>
    <dgm:pt modelId="{EC6BD3F3-0194-46C8-98AD-1F3CDF7F0238}" type="sibTrans" cxnId="{4F3D9E0F-F99F-42AD-8A63-CC6BD85BB04A}">
      <dgm:prSet/>
      <dgm:spPr/>
      <dgm:t>
        <a:bodyPr/>
        <a:lstStyle/>
        <a:p>
          <a:endParaRPr lang="en-US"/>
        </a:p>
      </dgm:t>
    </dgm:pt>
    <dgm:pt modelId="{FBA37AB2-A61A-2541-BD29-1576B3AC460D}" type="pres">
      <dgm:prSet presAssocID="{70255192-C647-44E1-B88E-B20CE50F8EB7}" presName="diagram" presStyleCnt="0">
        <dgm:presLayoutVars>
          <dgm:dir/>
          <dgm:resizeHandles val="exact"/>
        </dgm:presLayoutVars>
      </dgm:prSet>
      <dgm:spPr/>
    </dgm:pt>
    <dgm:pt modelId="{D5DD6724-DF1D-F848-BD5F-649BCA1F0470}" type="pres">
      <dgm:prSet presAssocID="{995DC688-7E3A-451F-82F3-31FAEFB63360}" presName="node" presStyleLbl="node1" presStyleIdx="0" presStyleCnt="7">
        <dgm:presLayoutVars>
          <dgm:bulletEnabled val="1"/>
        </dgm:presLayoutVars>
      </dgm:prSet>
      <dgm:spPr/>
    </dgm:pt>
    <dgm:pt modelId="{B0B36968-F1A2-A542-8AEC-CC16B0E5DB7F}" type="pres">
      <dgm:prSet presAssocID="{16C75F9B-B0B3-4A39-8379-71153C6C960C}" presName="sibTrans" presStyleCnt="0"/>
      <dgm:spPr/>
    </dgm:pt>
    <dgm:pt modelId="{74F5B600-5136-A44A-B4E1-A4801E996B82}" type="pres">
      <dgm:prSet presAssocID="{DB92D53F-4AF3-4D81-925D-614B9737BF65}" presName="node" presStyleLbl="node1" presStyleIdx="1" presStyleCnt="7">
        <dgm:presLayoutVars>
          <dgm:bulletEnabled val="1"/>
        </dgm:presLayoutVars>
      </dgm:prSet>
      <dgm:spPr/>
    </dgm:pt>
    <dgm:pt modelId="{712312FF-8148-284C-8D47-0CB89127B8A5}" type="pres">
      <dgm:prSet presAssocID="{A44ED615-763E-4239-89D2-1555DA7C794C}" presName="sibTrans" presStyleCnt="0"/>
      <dgm:spPr/>
    </dgm:pt>
    <dgm:pt modelId="{9BE4062C-3CEB-6840-99B6-2DD4FBAE98A3}" type="pres">
      <dgm:prSet presAssocID="{040D4947-A54A-4902-A67D-905A6DBB5424}" presName="node" presStyleLbl="node1" presStyleIdx="2" presStyleCnt="7">
        <dgm:presLayoutVars>
          <dgm:bulletEnabled val="1"/>
        </dgm:presLayoutVars>
      </dgm:prSet>
      <dgm:spPr/>
    </dgm:pt>
    <dgm:pt modelId="{5C7F0067-8A8C-5C43-996C-6FD9824907D5}" type="pres">
      <dgm:prSet presAssocID="{C73B86EA-8231-4AE6-9DA4-E9BE66740CED}" presName="sibTrans" presStyleCnt="0"/>
      <dgm:spPr/>
    </dgm:pt>
    <dgm:pt modelId="{F71C94B4-B744-DF4D-BAB0-59CB9B88A6CD}" type="pres">
      <dgm:prSet presAssocID="{F8A31D72-8AEC-44C3-AF6C-A092DA97D694}" presName="node" presStyleLbl="node1" presStyleIdx="3" presStyleCnt="7">
        <dgm:presLayoutVars>
          <dgm:bulletEnabled val="1"/>
        </dgm:presLayoutVars>
      </dgm:prSet>
      <dgm:spPr/>
    </dgm:pt>
    <dgm:pt modelId="{BEA93D08-6359-F847-A160-EE6C90C0D583}" type="pres">
      <dgm:prSet presAssocID="{B500269D-75B4-4D4F-8FE5-FB9A51C79B74}" presName="sibTrans" presStyleCnt="0"/>
      <dgm:spPr/>
    </dgm:pt>
    <dgm:pt modelId="{D22E61B1-0D29-5843-A777-932F78DE95D4}" type="pres">
      <dgm:prSet presAssocID="{EF4067CA-49B2-43EB-9FA5-E3CA83EDF3D4}" presName="node" presStyleLbl="node1" presStyleIdx="4" presStyleCnt="7">
        <dgm:presLayoutVars>
          <dgm:bulletEnabled val="1"/>
        </dgm:presLayoutVars>
      </dgm:prSet>
      <dgm:spPr/>
    </dgm:pt>
    <dgm:pt modelId="{A251020A-3636-6848-A180-6CA47474D48C}" type="pres">
      <dgm:prSet presAssocID="{6A8F1690-FDF0-4609-875C-E3D96A367177}" presName="sibTrans" presStyleCnt="0"/>
      <dgm:spPr/>
    </dgm:pt>
    <dgm:pt modelId="{8DBE3795-5B58-4045-BE87-5735CD6A8D97}" type="pres">
      <dgm:prSet presAssocID="{9D4646B5-C1E3-42A3-AE6D-EAF6826A30A3}" presName="node" presStyleLbl="node1" presStyleIdx="5" presStyleCnt="7">
        <dgm:presLayoutVars>
          <dgm:bulletEnabled val="1"/>
        </dgm:presLayoutVars>
      </dgm:prSet>
      <dgm:spPr/>
    </dgm:pt>
    <dgm:pt modelId="{6CE2B1E6-79A7-E845-9B34-1B5068C095E3}" type="pres">
      <dgm:prSet presAssocID="{58039552-5D00-4D28-A354-FDEB3E06C1AD}" presName="sibTrans" presStyleCnt="0"/>
      <dgm:spPr/>
    </dgm:pt>
    <dgm:pt modelId="{D545F567-BF5D-7940-A426-353C79EED762}" type="pres">
      <dgm:prSet presAssocID="{C53DB155-9711-4CE7-8773-D53AE9315CAB}" presName="node" presStyleLbl="node1" presStyleIdx="6" presStyleCnt="7">
        <dgm:presLayoutVars>
          <dgm:bulletEnabled val="1"/>
        </dgm:presLayoutVars>
      </dgm:prSet>
      <dgm:spPr/>
    </dgm:pt>
  </dgm:ptLst>
  <dgm:cxnLst>
    <dgm:cxn modelId="{036FD902-A7A6-4F23-9F22-7092FE4C145E}" srcId="{70255192-C647-44E1-B88E-B20CE50F8EB7}" destId="{040D4947-A54A-4902-A67D-905A6DBB5424}" srcOrd="2" destOrd="0" parTransId="{7B7096EE-975D-46E0-9866-A38F99E2576D}" sibTransId="{C73B86EA-8231-4AE6-9DA4-E9BE66740CED}"/>
    <dgm:cxn modelId="{4F3D9E0F-F99F-42AD-8A63-CC6BD85BB04A}" srcId="{70255192-C647-44E1-B88E-B20CE50F8EB7}" destId="{C53DB155-9711-4CE7-8773-D53AE9315CAB}" srcOrd="6" destOrd="0" parTransId="{B6AE6CDB-C859-4294-A5F3-6693CA698774}" sibTransId="{EC6BD3F3-0194-46C8-98AD-1F3CDF7F0238}"/>
    <dgm:cxn modelId="{CD202817-3C7E-AA4F-BC1D-6402237BA44C}" type="presOf" srcId="{70255192-C647-44E1-B88E-B20CE50F8EB7}" destId="{FBA37AB2-A61A-2541-BD29-1576B3AC460D}" srcOrd="0" destOrd="0" presId="urn:microsoft.com/office/officeart/2005/8/layout/default"/>
    <dgm:cxn modelId="{B8149A39-FCC8-B04C-8E3A-9AEA57FE789F}" type="presOf" srcId="{995DC688-7E3A-451F-82F3-31FAEFB63360}" destId="{D5DD6724-DF1D-F848-BD5F-649BCA1F0470}" srcOrd="0" destOrd="0" presId="urn:microsoft.com/office/officeart/2005/8/layout/default"/>
    <dgm:cxn modelId="{797EF16A-986D-4E88-B711-6792FC7AAFEB}" srcId="{70255192-C647-44E1-B88E-B20CE50F8EB7}" destId="{DB92D53F-4AF3-4D81-925D-614B9737BF65}" srcOrd="1" destOrd="0" parTransId="{4982356B-A53A-4B64-841F-A81052630D0D}" sibTransId="{A44ED615-763E-4239-89D2-1555DA7C794C}"/>
    <dgm:cxn modelId="{3C105B73-CE0A-4DC1-A7D4-1A03013276B1}" srcId="{70255192-C647-44E1-B88E-B20CE50F8EB7}" destId="{995DC688-7E3A-451F-82F3-31FAEFB63360}" srcOrd="0" destOrd="0" parTransId="{72578FBD-5B42-481C-97B4-127B6BC82F84}" sibTransId="{16C75F9B-B0B3-4A39-8379-71153C6C960C}"/>
    <dgm:cxn modelId="{D7093D89-5652-BC48-BE52-44F88A8FF214}" type="presOf" srcId="{C53DB155-9711-4CE7-8773-D53AE9315CAB}" destId="{D545F567-BF5D-7940-A426-353C79EED762}" srcOrd="0" destOrd="0" presId="urn:microsoft.com/office/officeart/2005/8/layout/default"/>
    <dgm:cxn modelId="{FF47099D-886E-E547-B31B-8AB7375AEFE5}" type="presOf" srcId="{040D4947-A54A-4902-A67D-905A6DBB5424}" destId="{9BE4062C-3CEB-6840-99B6-2DD4FBAE98A3}" srcOrd="0" destOrd="0" presId="urn:microsoft.com/office/officeart/2005/8/layout/default"/>
    <dgm:cxn modelId="{53C5FAA3-0E54-834D-8CD7-46A79232BA08}" type="presOf" srcId="{EF4067CA-49B2-43EB-9FA5-E3CA83EDF3D4}" destId="{D22E61B1-0D29-5843-A777-932F78DE95D4}" srcOrd="0" destOrd="0" presId="urn:microsoft.com/office/officeart/2005/8/layout/default"/>
    <dgm:cxn modelId="{D781AEA9-0023-412C-965A-815B787EFC97}" srcId="{70255192-C647-44E1-B88E-B20CE50F8EB7}" destId="{EF4067CA-49B2-43EB-9FA5-E3CA83EDF3D4}" srcOrd="4" destOrd="0" parTransId="{518A4FC6-39FD-4788-86C1-0A47C542D569}" sibTransId="{6A8F1690-FDF0-4609-875C-E3D96A367177}"/>
    <dgm:cxn modelId="{83D4E0A9-6809-41E5-86D3-AB1223C0647E}" srcId="{70255192-C647-44E1-B88E-B20CE50F8EB7}" destId="{F8A31D72-8AEC-44C3-AF6C-A092DA97D694}" srcOrd="3" destOrd="0" parTransId="{34320447-3103-43D1-BB85-EA2A8E7E283A}" sibTransId="{B500269D-75B4-4D4F-8FE5-FB9A51C79B74}"/>
    <dgm:cxn modelId="{3CF03EB7-D91D-44FC-B5FF-FA7F5E482994}" srcId="{70255192-C647-44E1-B88E-B20CE50F8EB7}" destId="{9D4646B5-C1E3-42A3-AE6D-EAF6826A30A3}" srcOrd="5" destOrd="0" parTransId="{8565B8D4-1E14-4075-AEEA-4A7D6F8BE6FE}" sibTransId="{58039552-5D00-4D28-A354-FDEB3E06C1AD}"/>
    <dgm:cxn modelId="{9F873AC1-430B-1D43-B672-F1D2A082F7CA}" type="presOf" srcId="{DB92D53F-4AF3-4D81-925D-614B9737BF65}" destId="{74F5B600-5136-A44A-B4E1-A4801E996B82}" srcOrd="0" destOrd="0" presId="urn:microsoft.com/office/officeart/2005/8/layout/default"/>
    <dgm:cxn modelId="{B993E4D5-E0FD-684B-8702-A55A23BDCE64}" type="presOf" srcId="{F8A31D72-8AEC-44C3-AF6C-A092DA97D694}" destId="{F71C94B4-B744-DF4D-BAB0-59CB9B88A6CD}" srcOrd="0" destOrd="0" presId="urn:microsoft.com/office/officeart/2005/8/layout/default"/>
    <dgm:cxn modelId="{818B49E2-C016-A042-886B-D895F452C164}" type="presOf" srcId="{9D4646B5-C1E3-42A3-AE6D-EAF6826A30A3}" destId="{8DBE3795-5B58-4045-BE87-5735CD6A8D97}" srcOrd="0" destOrd="0" presId="urn:microsoft.com/office/officeart/2005/8/layout/default"/>
    <dgm:cxn modelId="{729909DB-2C94-6042-920F-0EA5EE39D510}" type="presParOf" srcId="{FBA37AB2-A61A-2541-BD29-1576B3AC460D}" destId="{D5DD6724-DF1D-F848-BD5F-649BCA1F0470}" srcOrd="0" destOrd="0" presId="urn:microsoft.com/office/officeart/2005/8/layout/default"/>
    <dgm:cxn modelId="{6C99C473-69EE-4A48-98A6-052B3082C4D1}" type="presParOf" srcId="{FBA37AB2-A61A-2541-BD29-1576B3AC460D}" destId="{B0B36968-F1A2-A542-8AEC-CC16B0E5DB7F}" srcOrd="1" destOrd="0" presId="urn:microsoft.com/office/officeart/2005/8/layout/default"/>
    <dgm:cxn modelId="{A713F8DE-60CD-5C40-A9B3-C2FD1AF8507C}" type="presParOf" srcId="{FBA37AB2-A61A-2541-BD29-1576B3AC460D}" destId="{74F5B600-5136-A44A-B4E1-A4801E996B82}" srcOrd="2" destOrd="0" presId="urn:microsoft.com/office/officeart/2005/8/layout/default"/>
    <dgm:cxn modelId="{291BCBD0-6FAE-4042-B909-3ED8DC3DD654}" type="presParOf" srcId="{FBA37AB2-A61A-2541-BD29-1576B3AC460D}" destId="{712312FF-8148-284C-8D47-0CB89127B8A5}" srcOrd="3" destOrd="0" presId="urn:microsoft.com/office/officeart/2005/8/layout/default"/>
    <dgm:cxn modelId="{0C6FF8A5-597B-CC4D-8254-808D4496CB54}" type="presParOf" srcId="{FBA37AB2-A61A-2541-BD29-1576B3AC460D}" destId="{9BE4062C-3CEB-6840-99B6-2DD4FBAE98A3}" srcOrd="4" destOrd="0" presId="urn:microsoft.com/office/officeart/2005/8/layout/default"/>
    <dgm:cxn modelId="{22FE6279-26DC-EF44-BB99-1F99D251FD75}" type="presParOf" srcId="{FBA37AB2-A61A-2541-BD29-1576B3AC460D}" destId="{5C7F0067-8A8C-5C43-996C-6FD9824907D5}" srcOrd="5" destOrd="0" presId="urn:microsoft.com/office/officeart/2005/8/layout/default"/>
    <dgm:cxn modelId="{F2DED991-CB47-0848-B7AC-00B01D2A65FC}" type="presParOf" srcId="{FBA37AB2-A61A-2541-BD29-1576B3AC460D}" destId="{F71C94B4-B744-DF4D-BAB0-59CB9B88A6CD}" srcOrd="6" destOrd="0" presId="urn:microsoft.com/office/officeart/2005/8/layout/default"/>
    <dgm:cxn modelId="{06E28868-0A9C-9948-8149-D294EBA10E92}" type="presParOf" srcId="{FBA37AB2-A61A-2541-BD29-1576B3AC460D}" destId="{BEA93D08-6359-F847-A160-EE6C90C0D583}" srcOrd="7" destOrd="0" presId="urn:microsoft.com/office/officeart/2005/8/layout/default"/>
    <dgm:cxn modelId="{AC0FDFEA-1D21-254F-B769-82740B820E38}" type="presParOf" srcId="{FBA37AB2-A61A-2541-BD29-1576B3AC460D}" destId="{D22E61B1-0D29-5843-A777-932F78DE95D4}" srcOrd="8" destOrd="0" presId="urn:microsoft.com/office/officeart/2005/8/layout/default"/>
    <dgm:cxn modelId="{8082B86C-9442-BA4C-A9AB-E794166DA7F7}" type="presParOf" srcId="{FBA37AB2-A61A-2541-BD29-1576B3AC460D}" destId="{A251020A-3636-6848-A180-6CA47474D48C}" srcOrd="9" destOrd="0" presId="urn:microsoft.com/office/officeart/2005/8/layout/default"/>
    <dgm:cxn modelId="{C965049F-32E5-A24E-B19C-A586551136DD}" type="presParOf" srcId="{FBA37AB2-A61A-2541-BD29-1576B3AC460D}" destId="{8DBE3795-5B58-4045-BE87-5735CD6A8D97}" srcOrd="10" destOrd="0" presId="urn:microsoft.com/office/officeart/2005/8/layout/default"/>
    <dgm:cxn modelId="{58547A33-2C8B-BA42-98EE-06746F2CE4D5}" type="presParOf" srcId="{FBA37AB2-A61A-2541-BD29-1576B3AC460D}" destId="{6CE2B1E6-79A7-E845-9B34-1B5068C095E3}" srcOrd="11" destOrd="0" presId="urn:microsoft.com/office/officeart/2005/8/layout/default"/>
    <dgm:cxn modelId="{DBE12084-8F91-F347-A95E-E595C6438A6B}" type="presParOf" srcId="{FBA37AB2-A61A-2541-BD29-1576B3AC460D}" destId="{D545F567-BF5D-7940-A426-353C79EED762}" srcOrd="12"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DD6724-DF1D-F848-BD5F-649BCA1F0470}">
      <dsp:nvSpPr>
        <dsp:cNvPr id="0" name=""/>
        <dsp:cNvSpPr/>
      </dsp:nvSpPr>
      <dsp:spPr>
        <a:xfrm>
          <a:off x="3080" y="385801"/>
          <a:ext cx="2444055" cy="1466433"/>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100000"/>
            </a:lnSpc>
            <a:spcBef>
              <a:spcPct val="0"/>
            </a:spcBef>
            <a:spcAft>
              <a:spcPct val="35000"/>
            </a:spcAft>
            <a:buNone/>
            <a:defRPr cap="all"/>
          </a:pPr>
          <a:r>
            <a:rPr lang="en-PK" sz="2100" kern="1200"/>
            <a:t>Online Analytical Processing (OLAP)</a:t>
          </a:r>
          <a:endParaRPr lang="en-US" sz="2100" kern="1200"/>
        </a:p>
      </dsp:txBody>
      <dsp:txXfrm>
        <a:off x="3080" y="385801"/>
        <a:ext cx="2444055" cy="1466433"/>
      </dsp:txXfrm>
    </dsp:sp>
    <dsp:sp modelId="{74F5B600-5136-A44A-B4E1-A4801E996B82}">
      <dsp:nvSpPr>
        <dsp:cNvPr id="0" name=""/>
        <dsp:cNvSpPr/>
      </dsp:nvSpPr>
      <dsp:spPr>
        <a:xfrm>
          <a:off x="2691541" y="385801"/>
          <a:ext cx="2444055" cy="1466433"/>
        </a:xfrm>
        <a:prstGeom prst="rect">
          <a:avLst/>
        </a:prstGeom>
        <a:solidFill>
          <a:schemeClr val="accent5">
            <a:hueOff val="-2025358"/>
            <a:satOff val="-138"/>
            <a:lumOff val="32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100000"/>
            </a:lnSpc>
            <a:spcBef>
              <a:spcPct val="0"/>
            </a:spcBef>
            <a:spcAft>
              <a:spcPct val="35000"/>
            </a:spcAft>
            <a:buNone/>
            <a:defRPr cap="all"/>
          </a:pPr>
          <a:r>
            <a:rPr lang="en-PK" sz="2100" kern="1200"/>
            <a:t>Data Visualization</a:t>
          </a:r>
          <a:endParaRPr lang="en-US" sz="2100" kern="1200"/>
        </a:p>
      </dsp:txBody>
      <dsp:txXfrm>
        <a:off x="2691541" y="385801"/>
        <a:ext cx="2444055" cy="1466433"/>
      </dsp:txXfrm>
    </dsp:sp>
    <dsp:sp modelId="{9BE4062C-3CEB-6840-99B6-2DD4FBAE98A3}">
      <dsp:nvSpPr>
        <dsp:cNvPr id="0" name=""/>
        <dsp:cNvSpPr/>
      </dsp:nvSpPr>
      <dsp:spPr>
        <a:xfrm>
          <a:off x="5380002" y="385801"/>
          <a:ext cx="2444055" cy="1466433"/>
        </a:xfrm>
        <a:prstGeom prst="rect">
          <a:avLst/>
        </a:prstGeom>
        <a:solidFill>
          <a:schemeClr val="accent5">
            <a:hueOff val="-4050717"/>
            <a:satOff val="-275"/>
            <a:lumOff val="65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100000"/>
            </a:lnSpc>
            <a:spcBef>
              <a:spcPct val="0"/>
            </a:spcBef>
            <a:spcAft>
              <a:spcPct val="35000"/>
            </a:spcAft>
            <a:buNone/>
            <a:defRPr cap="all"/>
          </a:pPr>
          <a:r>
            <a:rPr lang="en-PK" sz="2100" kern="1200"/>
            <a:t>Data Mining</a:t>
          </a:r>
          <a:endParaRPr lang="en-US" sz="2100" kern="1200"/>
        </a:p>
      </dsp:txBody>
      <dsp:txXfrm>
        <a:off x="5380002" y="385801"/>
        <a:ext cx="2444055" cy="1466433"/>
      </dsp:txXfrm>
    </dsp:sp>
    <dsp:sp modelId="{F71C94B4-B744-DF4D-BAB0-59CB9B88A6CD}">
      <dsp:nvSpPr>
        <dsp:cNvPr id="0" name=""/>
        <dsp:cNvSpPr/>
      </dsp:nvSpPr>
      <dsp:spPr>
        <a:xfrm>
          <a:off x="8068463" y="385801"/>
          <a:ext cx="2444055" cy="1466433"/>
        </a:xfrm>
        <a:prstGeom prst="rect">
          <a:avLst/>
        </a:prstGeom>
        <a:solidFill>
          <a:schemeClr val="accent5">
            <a:hueOff val="-6076075"/>
            <a:satOff val="-413"/>
            <a:lumOff val="98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100000"/>
            </a:lnSpc>
            <a:spcBef>
              <a:spcPct val="0"/>
            </a:spcBef>
            <a:spcAft>
              <a:spcPct val="35000"/>
            </a:spcAft>
            <a:buNone/>
            <a:defRPr cap="all"/>
          </a:pPr>
          <a:r>
            <a:rPr lang="en-PK" sz="2100" kern="1200"/>
            <a:t>Reporting</a:t>
          </a:r>
          <a:endParaRPr lang="en-US" sz="2100" kern="1200"/>
        </a:p>
      </dsp:txBody>
      <dsp:txXfrm>
        <a:off x="8068463" y="385801"/>
        <a:ext cx="2444055" cy="1466433"/>
      </dsp:txXfrm>
    </dsp:sp>
    <dsp:sp modelId="{D22E61B1-0D29-5843-A777-932F78DE95D4}">
      <dsp:nvSpPr>
        <dsp:cNvPr id="0" name=""/>
        <dsp:cNvSpPr/>
      </dsp:nvSpPr>
      <dsp:spPr>
        <a:xfrm>
          <a:off x="1347311" y="2096640"/>
          <a:ext cx="2444055" cy="1466433"/>
        </a:xfrm>
        <a:prstGeom prst="rect">
          <a:avLst/>
        </a:prstGeom>
        <a:solidFill>
          <a:schemeClr val="accent5">
            <a:hueOff val="-8101434"/>
            <a:satOff val="-551"/>
            <a:lumOff val="1307"/>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100000"/>
            </a:lnSpc>
            <a:spcBef>
              <a:spcPct val="0"/>
            </a:spcBef>
            <a:spcAft>
              <a:spcPct val="35000"/>
            </a:spcAft>
            <a:buNone/>
            <a:defRPr cap="all"/>
          </a:pPr>
          <a:r>
            <a:rPr lang="en-PK" sz="2100" kern="1200"/>
            <a:t>Analytics</a:t>
          </a:r>
          <a:endParaRPr lang="en-US" sz="2100" kern="1200"/>
        </a:p>
      </dsp:txBody>
      <dsp:txXfrm>
        <a:off x="1347311" y="2096640"/>
        <a:ext cx="2444055" cy="1466433"/>
      </dsp:txXfrm>
    </dsp:sp>
    <dsp:sp modelId="{8DBE3795-5B58-4045-BE87-5735CD6A8D97}">
      <dsp:nvSpPr>
        <dsp:cNvPr id="0" name=""/>
        <dsp:cNvSpPr/>
      </dsp:nvSpPr>
      <dsp:spPr>
        <a:xfrm>
          <a:off x="4035772" y="2096640"/>
          <a:ext cx="2444055" cy="1466433"/>
        </a:xfrm>
        <a:prstGeom prst="rect">
          <a:avLst/>
        </a:prstGeom>
        <a:solidFill>
          <a:schemeClr val="accent5">
            <a:hueOff val="-10126791"/>
            <a:satOff val="-688"/>
            <a:lumOff val="163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100000"/>
            </a:lnSpc>
            <a:spcBef>
              <a:spcPct val="0"/>
            </a:spcBef>
            <a:spcAft>
              <a:spcPct val="35000"/>
            </a:spcAft>
            <a:buNone/>
            <a:defRPr cap="all"/>
          </a:pPr>
          <a:r>
            <a:rPr lang="en-PK" sz="2100" kern="1200"/>
            <a:t>Extraction-Transaction-Loading (ETL)</a:t>
          </a:r>
          <a:endParaRPr lang="en-US" sz="2100" kern="1200"/>
        </a:p>
      </dsp:txBody>
      <dsp:txXfrm>
        <a:off x="4035772" y="2096640"/>
        <a:ext cx="2444055" cy="1466433"/>
      </dsp:txXfrm>
    </dsp:sp>
    <dsp:sp modelId="{D545F567-BF5D-7940-A426-353C79EED762}">
      <dsp:nvSpPr>
        <dsp:cNvPr id="0" name=""/>
        <dsp:cNvSpPr/>
      </dsp:nvSpPr>
      <dsp:spPr>
        <a:xfrm>
          <a:off x="6724233" y="2096640"/>
          <a:ext cx="2444055" cy="1466433"/>
        </a:xfrm>
        <a:prstGeom prst="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100000"/>
            </a:lnSpc>
            <a:spcBef>
              <a:spcPct val="0"/>
            </a:spcBef>
            <a:spcAft>
              <a:spcPct val="35000"/>
            </a:spcAft>
            <a:buNone/>
            <a:defRPr cap="all"/>
          </a:pPr>
          <a:r>
            <a:rPr lang="en-PK" sz="2100" kern="1200"/>
            <a:t>Statistical Analysis</a:t>
          </a:r>
          <a:endParaRPr lang="en-US" sz="2100" kern="1200"/>
        </a:p>
      </dsp:txBody>
      <dsp:txXfrm>
        <a:off x="6724233" y="2096640"/>
        <a:ext cx="2444055" cy="1466433"/>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svg>
</file>

<file path=ppt/media/image15.png>
</file>

<file path=ppt/media/image16.pn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F3E6A-E303-A8CA-DD02-72286D3407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40E90C-4330-2B09-235B-A3832ED4158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8183DC-B4E7-F1A8-6212-8351E350A5B6}"/>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5" name="Footer Placeholder 4">
            <a:extLst>
              <a:ext uri="{FF2B5EF4-FFF2-40B4-BE49-F238E27FC236}">
                <a16:creationId xmlns:a16="http://schemas.microsoft.com/office/drawing/2014/main" id="{FEA9AF5A-A8DC-C98F-23A5-3695A12A17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F862E3-C3AE-B55F-3EA8-AD6F5FB43B92}"/>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3583037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BA665-C05D-2080-9C86-3F5E1D536DE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89A3950-34E1-84A5-4FAA-3E9F3D996D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94B202-DCED-3D0F-F5B1-5EE2196F3BD5}"/>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5" name="Footer Placeholder 4">
            <a:extLst>
              <a:ext uri="{FF2B5EF4-FFF2-40B4-BE49-F238E27FC236}">
                <a16:creationId xmlns:a16="http://schemas.microsoft.com/office/drawing/2014/main" id="{A6841B94-CB05-FF75-AB2A-BFF3263F15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74C2FB-C852-CC85-9A68-535DB672C7BE}"/>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1696856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AD2265-D85F-5CE8-9085-DC585811C7E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1336FA1-FF7E-F927-2995-895BFC1387A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7CB0F7A-3F85-C6EF-1879-C36952173ECE}"/>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5" name="Footer Placeholder 4">
            <a:extLst>
              <a:ext uri="{FF2B5EF4-FFF2-40B4-BE49-F238E27FC236}">
                <a16:creationId xmlns:a16="http://schemas.microsoft.com/office/drawing/2014/main" id="{93C14963-74C9-652D-18AB-117E7CA6A5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47DFDC-B5F6-D8FB-5291-EB93C541FD95}"/>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24836356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5BA63-8831-DAAB-0694-70F6BC92C9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C131D3-9F1E-4D2E-3EDB-6DC0A8D3985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25660-C483-E0CE-5CC8-0A214E4CBFAF}"/>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5" name="Footer Placeholder 4">
            <a:extLst>
              <a:ext uri="{FF2B5EF4-FFF2-40B4-BE49-F238E27FC236}">
                <a16:creationId xmlns:a16="http://schemas.microsoft.com/office/drawing/2014/main" id="{71CC756D-5FEB-3829-7725-9F1A1240B8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2B62CB-34A7-A44E-3C18-A3B71E3C44E8}"/>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2202740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6239F-63B1-3783-FB7B-1F35E0E9292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0FC7049-178C-7076-8A5C-5F8A469C3B8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FB25D3-AFD6-8E5C-B5A2-776102EEDBD9}"/>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5" name="Footer Placeholder 4">
            <a:extLst>
              <a:ext uri="{FF2B5EF4-FFF2-40B4-BE49-F238E27FC236}">
                <a16:creationId xmlns:a16="http://schemas.microsoft.com/office/drawing/2014/main" id="{3799BAC5-9217-4021-084E-AF379715DD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B3ED96-F853-C34F-5BC3-CF31CBB3DC45}"/>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9382616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8F446-B858-1C10-560B-17D0FA9D64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EEFD87-4355-DB13-C83D-5BD5F6C9C3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9DCBDE-A33A-E567-3AF9-A28B289C81D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DF84B85-E105-148B-DDB7-D0339E9C300D}"/>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6" name="Footer Placeholder 5">
            <a:extLst>
              <a:ext uri="{FF2B5EF4-FFF2-40B4-BE49-F238E27FC236}">
                <a16:creationId xmlns:a16="http://schemas.microsoft.com/office/drawing/2014/main" id="{462DC725-4ACC-9A9F-7F69-8FF9550F66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C0A319-2134-4DE5-9212-0E2018CE370C}"/>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2621235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2E84F-6ABE-2CD8-798F-3B958E71B86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878D6BB-CC48-2EDE-5A10-0DFD13840F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977425-4FC3-84E8-16B5-8C9AA1F3822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411A468-A609-58EF-6D9A-C272CFBDA2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1C219D-663A-7095-BE4D-D93925DD25A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D999AB8-AD3A-342B-4B40-0AE416DB5B3C}"/>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8" name="Footer Placeholder 7">
            <a:extLst>
              <a:ext uri="{FF2B5EF4-FFF2-40B4-BE49-F238E27FC236}">
                <a16:creationId xmlns:a16="http://schemas.microsoft.com/office/drawing/2014/main" id="{EA6A5325-E146-5BB4-E45B-754A16D2F58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64A6E34-E675-06BA-2A26-4A51964016BC}"/>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35984889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5D31F-C5C5-600F-B9D1-C2B0DD2BC21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F32686-2CA7-5044-901B-DE53407C9E33}"/>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4" name="Footer Placeholder 3">
            <a:extLst>
              <a:ext uri="{FF2B5EF4-FFF2-40B4-BE49-F238E27FC236}">
                <a16:creationId xmlns:a16="http://schemas.microsoft.com/office/drawing/2014/main" id="{2E7E7BD3-D189-CCCE-E5B5-72BDC6E961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A8F8ED-D4FA-DB76-2B4D-491BF0B80618}"/>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2536073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F47A95-FC9D-D13E-E7C5-33BE3531157D}"/>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3" name="Footer Placeholder 2">
            <a:extLst>
              <a:ext uri="{FF2B5EF4-FFF2-40B4-BE49-F238E27FC236}">
                <a16:creationId xmlns:a16="http://schemas.microsoft.com/office/drawing/2014/main" id="{14A42CAC-A3C1-6EC2-2D3D-BB4818006A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8917520-653E-24B8-9BC7-04272D964A8D}"/>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3522761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5849A-1AE8-0A2C-8CB4-61855B0F0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046549E-EB99-DA72-C957-AB8A05EAB6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190847D-D220-E735-FD16-6FEA62006D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5FCCF64-25BF-ECBB-FCF0-299051E134A3}"/>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6" name="Footer Placeholder 5">
            <a:extLst>
              <a:ext uri="{FF2B5EF4-FFF2-40B4-BE49-F238E27FC236}">
                <a16:creationId xmlns:a16="http://schemas.microsoft.com/office/drawing/2014/main" id="{F59DF0ED-0231-F2D4-6CAF-F4CAF6A243F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8C7260-626E-8F96-9D46-8824D0C9929F}"/>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33465567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E6274B-E978-BF48-EAC1-49E1B7C617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F6DE1C6-D35E-71D6-3A75-582EE14786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3578CC7-6B49-9CEE-075C-B79C9652AD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7A1EF8-A8FD-930F-2218-961CE09AB219}"/>
              </a:ext>
            </a:extLst>
          </p:cNvPr>
          <p:cNvSpPr>
            <a:spLocks noGrp="1"/>
          </p:cNvSpPr>
          <p:nvPr>
            <p:ph type="dt" sz="half" idx="10"/>
          </p:nvPr>
        </p:nvSpPr>
        <p:spPr/>
        <p:txBody>
          <a:bodyPr/>
          <a:lstStyle/>
          <a:p>
            <a:fld id="{0853796E-CB95-4D6D-857B-7C287AA5F574}" type="datetimeFigureOut">
              <a:rPr lang="en-US" smtClean="0"/>
              <a:t>1/4/2025</a:t>
            </a:fld>
            <a:endParaRPr lang="en-US"/>
          </a:p>
        </p:txBody>
      </p:sp>
      <p:sp>
        <p:nvSpPr>
          <p:cNvPr id="6" name="Footer Placeholder 5">
            <a:extLst>
              <a:ext uri="{FF2B5EF4-FFF2-40B4-BE49-F238E27FC236}">
                <a16:creationId xmlns:a16="http://schemas.microsoft.com/office/drawing/2014/main" id="{6E9156DE-862C-56AB-AD2C-BECF1CE4BF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006CC-78CB-C7E2-B861-4AA7C7CD692B}"/>
              </a:ext>
            </a:extLst>
          </p:cNvPr>
          <p:cNvSpPr>
            <a:spLocks noGrp="1"/>
          </p:cNvSpPr>
          <p:nvPr>
            <p:ph type="sldNum" sz="quarter" idx="12"/>
          </p:nvPr>
        </p:nvSpPr>
        <p:spPr/>
        <p:txBody>
          <a:bodyPr/>
          <a:lstStyle/>
          <a:p>
            <a:fld id="{C72E19C2-A5D4-4C75-8DC8-B69C824FB0B0}" type="slidenum">
              <a:rPr lang="en-US" smtClean="0"/>
              <a:t>‹#›</a:t>
            </a:fld>
            <a:endParaRPr lang="en-US"/>
          </a:p>
        </p:txBody>
      </p:sp>
    </p:spTree>
    <p:extLst>
      <p:ext uri="{BB962C8B-B14F-4D97-AF65-F5344CB8AC3E}">
        <p14:creationId xmlns:p14="http://schemas.microsoft.com/office/powerpoint/2010/main" val="14301301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F81C7B-113F-A34C-89D2-2FD9D4DE3A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A3CCD1-D854-ADC9-C426-9D960CA11A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978504-D84A-B8D8-7E0C-5DEAF5E5EB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853796E-CB95-4D6D-857B-7C287AA5F574}" type="datetimeFigureOut">
              <a:rPr lang="en-US" smtClean="0"/>
              <a:t>1/4/2025</a:t>
            </a:fld>
            <a:endParaRPr lang="en-US"/>
          </a:p>
        </p:txBody>
      </p:sp>
      <p:sp>
        <p:nvSpPr>
          <p:cNvPr id="5" name="Footer Placeholder 4">
            <a:extLst>
              <a:ext uri="{FF2B5EF4-FFF2-40B4-BE49-F238E27FC236}">
                <a16:creationId xmlns:a16="http://schemas.microsoft.com/office/drawing/2014/main" id="{2FEE6A2F-EA53-42EE-A62A-79576C51FE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27E21D9-6CEF-6133-C2C8-B9DCE1BDD32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72E19C2-A5D4-4C75-8DC8-B69C824FB0B0}" type="slidenum">
              <a:rPr lang="en-US" smtClean="0"/>
              <a:t>‹#›</a:t>
            </a:fld>
            <a:endParaRPr lang="en-US"/>
          </a:p>
        </p:txBody>
      </p:sp>
    </p:spTree>
    <p:extLst>
      <p:ext uri="{BB962C8B-B14F-4D97-AF65-F5344CB8AC3E}">
        <p14:creationId xmlns:p14="http://schemas.microsoft.com/office/powerpoint/2010/main" val="40508989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E912F-386D-4818-A87C-7FB4C20FD048}"/>
              </a:ext>
            </a:extLst>
          </p:cNvPr>
          <p:cNvSpPr>
            <a:spLocks noGrp="1"/>
          </p:cNvSpPr>
          <p:nvPr>
            <p:ph type="ctrTitle"/>
          </p:nvPr>
        </p:nvSpPr>
        <p:spPr>
          <a:xfrm>
            <a:off x="1132115" y="740228"/>
            <a:ext cx="9144000" cy="1202192"/>
          </a:xfrm>
        </p:spPr>
        <p:txBody>
          <a:bodyPr/>
          <a:lstStyle/>
          <a:p>
            <a:r>
              <a:rPr lang="en-US"/>
              <a:t>Business Intelligence</a:t>
            </a:r>
          </a:p>
        </p:txBody>
      </p:sp>
      <p:sp>
        <p:nvSpPr>
          <p:cNvPr id="4" name="TextBox 3">
            <a:extLst>
              <a:ext uri="{FF2B5EF4-FFF2-40B4-BE49-F238E27FC236}">
                <a16:creationId xmlns:a16="http://schemas.microsoft.com/office/drawing/2014/main" id="{F4556C45-E36A-A7FF-154E-1D59565BAA5B}"/>
              </a:ext>
            </a:extLst>
          </p:cNvPr>
          <p:cNvSpPr txBox="1"/>
          <p:nvPr/>
        </p:nvSpPr>
        <p:spPr>
          <a:xfrm>
            <a:off x="1578429" y="2743540"/>
            <a:ext cx="8839200" cy="1200329"/>
          </a:xfrm>
          <a:prstGeom prst="rect">
            <a:avLst/>
          </a:prstGeom>
          <a:noFill/>
        </p:spPr>
        <p:txBody>
          <a:bodyPr wrap="square" rtlCol="0">
            <a:spAutoFit/>
          </a:bodyPr>
          <a:lstStyle/>
          <a:p>
            <a:r>
              <a:rPr lang="en-US" sz="2400"/>
              <a:t>Discover how Business Intelligence can equip your organization with the tools and insights needed to make strategic, data-driven decisions and gain a competitive edge in the market.</a:t>
            </a:r>
          </a:p>
        </p:txBody>
      </p:sp>
    </p:spTree>
    <p:extLst>
      <p:ext uri="{BB962C8B-B14F-4D97-AF65-F5344CB8AC3E}">
        <p14:creationId xmlns:p14="http://schemas.microsoft.com/office/powerpoint/2010/main" val="20909456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diagram of information processing&#10;&#10;Description automatically generated">
            <a:extLst>
              <a:ext uri="{FF2B5EF4-FFF2-40B4-BE49-F238E27FC236}">
                <a16:creationId xmlns:a16="http://schemas.microsoft.com/office/drawing/2014/main" id="{2CC5BAD9-607D-E6C2-5573-1EAC036115DD}"/>
              </a:ext>
            </a:extLst>
          </p:cNvPr>
          <p:cNvPicPr>
            <a:picLocks noGrp="1" noChangeAspect="1"/>
          </p:cNvPicPr>
          <p:nvPr>
            <p:ph idx="1"/>
          </p:nvPr>
        </p:nvPicPr>
        <p:blipFill>
          <a:blip r:embed="rId2"/>
          <a:stretch>
            <a:fillRect/>
          </a:stretch>
        </p:blipFill>
        <p:spPr>
          <a:xfrm>
            <a:off x="1077686" y="122793"/>
            <a:ext cx="10580914" cy="6650043"/>
          </a:xfrm>
          <a:prstGeom prst="rect">
            <a:avLst/>
          </a:prstGeom>
        </p:spPr>
      </p:pic>
    </p:spTree>
    <p:extLst>
      <p:ext uri="{BB962C8B-B14F-4D97-AF65-F5344CB8AC3E}">
        <p14:creationId xmlns:p14="http://schemas.microsoft.com/office/powerpoint/2010/main" val="2589494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diagram of a business success&#10;&#10;Description automatically generated">
            <a:extLst>
              <a:ext uri="{FF2B5EF4-FFF2-40B4-BE49-F238E27FC236}">
                <a16:creationId xmlns:a16="http://schemas.microsoft.com/office/drawing/2014/main" id="{71ADA051-C1D2-2BB3-CE25-413C6AA3E781}"/>
              </a:ext>
            </a:extLst>
          </p:cNvPr>
          <p:cNvPicPr>
            <a:picLocks noGrp="1" noChangeAspect="1"/>
          </p:cNvPicPr>
          <p:nvPr>
            <p:ph idx="1"/>
          </p:nvPr>
        </p:nvPicPr>
        <p:blipFill>
          <a:blip r:embed="rId2"/>
          <a:stretch>
            <a:fillRect/>
          </a:stretch>
        </p:blipFill>
        <p:spPr>
          <a:xfrm>
            <a:off x="1513603" y="180238"/>
            <a:ext cx="9164794" cy="6497524"/>
          </a:xfrm>
          <a:prstGeom prst="rect">
            <a:avLst/>
          </a:prstGeom>
        </p:spPr>
      </p:pic>
    </p:spTree>
    <p:extLst>
      <p:ext uri="{BB962C8B-B14F-4D97-AF65-F5344CB8AC3E}">
        <p14:creationId xmlns:p14="http://schemas.microsoft.com/office/powerpoint/2010/main" val="16068674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F1BD1D-EF36-025D-2FB7-543853E93ADC}"/>
              </a:ext>
            </a:extLst>
          </p:cNvPr>
          <p:cNvSpPr>
            <a:spLocks noGrp="1"/>
          </p:cNvSpPr>
          <p:nvPr>
            <p:ph type="title"/>
          </p:nvPr>
        </p:nvSpPr>
        <p:spPr>
          <a:xfrm>
            <a:off x="838200" y="345833"/>
            <a:ext cx="10515600" cy="1325563"/>
          </a:xfrm>
        </p:spPr>
        <p:txBody>
          <a:bodyPr/>
          <a:lstStyle/>
          <a:p>
            <a:endParaRPr lang="en-PK"/>
          </a:p>
        </p:txBody>
      </p:sp>
      <p:pic>
        <p:nvPicPr>
          <p:cNvPr id="4" name="Content Placeholder 3" descr="A diagram of data storage&#10;&#10;Description automatically generated">
            <a:extLst>
              <a:ext uri="{FF2B5EF4-FFF2-40B4-BE49-F238E27FC236}">
                <a16:creationId xmlns:a16="http://schemas.microsoft.com/office/drawing/2014/main" id="{7C3F15BC-A5F2-8005-6BE1-EA954EFD56C3}"/>
              </a:ext>
            </a:extLst>
          </p:cNvPr>
          <p:cNvPicPr>
            <a:picLocks noGrp="1" noChangeAspect="1"/>
          </p:cNvPicPr>
          <p:nvPr>
            <p:ph idx="1"/>
          </p:nvPr>
        </p:nvPicPr>
        <p:blipFill>
          <a:blip r:embed="rId2"/>
          <a:stretch>
            <a:fillRect/>
          </a:stretch>
        </p:blipFill>
        <p:spPr>
          <a:xfrm>
            <a:off x="901869" y="28149"/>
            <a:ext cx="10388261" cy="6763117"/>
          </a:xfrm>
          <a:prstGeom prst="rect">
            <a:avLst/>
          </a:prstGeom>
        </p:spPr>
      </p:pic>
    </p:spTree>
    <p:extLst>
      <p:ext uri="{BB962C8B-B14F-4D97-AF65-F5344CB8AC3E}">
        <p14:creationId xmlns:p14="http://schemas.microsoft.com/office/powerpoint/2010/main" val="303113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screenshot of a computer game&#10;&#10;Description automatically generated">
            <a:extLst>
              <a:ext uri="{FF2B5EF4-FFF2-40B4-BE49-F238E27FC236}">
                <a16:creationId xmlns:a16="http://schemas.microsoft.com/office/drawing/2014/main" id="{11DBF57F-F008-CA5C-01CD-6948F09DCA2B}"/>
              </a:ext>
            </a:extLst>
          </p:cNvPr>
          <p:cNvPicPr>
            <a:picLocks noGrp="1" noChangeAspect="1"/>
          </p:cNvPicPr>
          <p:nvPr>
            <p:ph idx="1"/>
          </p:nvPr>
        </p:nvPicPr>
        <p:blipFill>
          <a:blip r:embed="rId2"/>
          <a:stretch>
            <a:fillRect/>
          </a:stretch>
        </p:blipFill>
        <p:spPr>
          <a:xfrm>
            <a:off x="936172" y="54426"/>
            <a:ext cx="10112829" cy="6716486"/>
          </a:xfrm>
          <a:prstGeom prst="rect">
            <a:avLst/>
          </a:prstGeom>
        </p:spPr>
      </p:pic>
    </p:spTree>
    <p:extLst>
      <p:ext uri="{BB962C8B-B14F-4D97-AF65-F5344CB8AC3E}">
        <p14:creationId xmlns:p14="http://schemas.microsoft.com/office/powerpoint/2010/main" val="2597717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inancial graphs on a dark display">
            <a:extLst>
              <a:ext uri="{FF2B5EF4-FFF2-40B4-BE49-F238E27FC236}">
                <a16:creationId xmlns:a16="http://schemas.microsoft.com/office/drawing/2014/main" id="{13130ACA-859B-EA94-806F-24FF38920593}"/>
              </a:ext>
            </a:extLst>
          </p:cNvPr>
          <p:cNvPicPr>
            <a:picLocks noChangeAspect="1"/>
          </p:cNvPicPr>
          <p:nvPr/>
        </p:nvPicPr>
        <p:blipFill rotWithShape="1">
          <a:blip r:embed="rId2"/>
          <a:srcRect l="19350" r="25159"/>
          <a:stretch/>
        </p:blipFill>
        <p:spPr>
          <a:xfrm>
            <a:off x="6103027" y="10"/>
            <a:ext cx="6088971" cy="6857990"/>
          </a:xfrm>
          <a:prstGeom prst="rect">
            <a:avLst/>
          </a:prstGeom>
        </p:spPr>
      </p:pic>
      <p:sp>
        <p:nvSpPr>
          <p:cNvPr id="2" name="Title 1">
            <a:extLst>
              <a:ext uri="{FF2B5EF4-FFF2-40B4-BE49-F238E27FC236}">
                <a16:creationId xmlns:a16="http://schemas.microsoft.com/office/drawing/2014/main" id="{5D2C0CCC-6B28-E7C2-1343-128428C86F41}"/>
              </a:ext>
            </a:extLst>
          </p:cNvPr>
          <p:cNvSpPr>
            <a:spLocks noGrp="1"/>
          </p:cNvSpPr>
          <p:nvPr>
            <p:ph type="title"/>
          </p:nvPr>
        </p:nvSpPr>
        <p:spPr>
          <a:xfrm>
            <a:off x="761801" y="328512"/>
            <a:ext cx="4778387" cy="1628970"/>
          </a:xfrm>
        </p:spPr>
        <p:txBody>
          <a:bodyPr anchor="ctr">
            <a:normAutofit/>
          </a:bodyPr>
          <a:lstStyle/>
          <a:p>
            <a:r>
              <a:rPr lang="en-PK" sz="4000" b="1">
                <a:latin typeface="Source Sans Pro" panose="020F0502020204030204" pitchFamily="34" charset="0"/>
                <a:ea typeface="Source Sans Pro" panose="020F0502020204030204" pitchFamily="34" charset="0"/>
              </a:rPr>
              <a:t>Levels of Analytical Processing </a:t>
            </a:r>
          </a:p>
        </p:txBody>
      </p:sp>
      <p:sp>
        <p:nvSpPr>
          <p:cNvPr id="10" name="Content Placeholder 2">
            <a:extLst>
              <a:ext uri="{FF2B5EF4-FFF2-40B4-BE49-F238E27FC236}">
                <a16:creationId xmlns:a16="http://schemas.microsoft.com/office/drawing/2014/main" id="{BBA941C4-3F3A-F58B-D1CF-7C670F0AD930}"/>
              </a:ext>
            </a:extLst>
          </p:cNvPr>
          <p:cNvSpPr>
            <a:spLocks noGrp="1"/>
          </p:cNvSpPr>
          <p:nvPr>
            <p:ph idx="1"/>
          </p:nvPr>
        </p:nvSpPr>
        <p:spPr>
          <a:xfrm>
            <a:off x="761801" y="2884929"/>
            <a:ext cx="4659756" cy="3374137"/>
          </a:xfrm>
        </p:spPr>
        <p:txBody>
          <a:bodyPr anchor="ctr">
            <a:normAutofit/>
          </a:bodyPr>
          <a:lstStyle/>
          <a:p>
            <a:pPr marL="514350" indent="-514350">
              <a:buAutoNum type="arabicPeriod"/>
            </a:pPr>
            <a:r>
              <a:rPr lang="en-US" sz="2000" b="1">
                <a:latin typeface="Times"/>
                <a:cs typeface="Times New Roman"/>
              </a:rPr>
              <a:t>Descriptive analytics</a:t>
            </a:r>
            <a:endParaRPr lang="en-US"/>
          </a:p>
          <a:p>
            <a:pPr marL="514350" indent="-514350">
              <a:buAutoNum type="arabicPeriod"/>
            </a:pPr>
            <a:r>
              <a:rPr lang="en-US" sz="2000" b="1">
                <a:latin typeface="Times"/>
                <a:cs typeface="Times New Roman"/>
              </a:rPr>
              <a:t>Diagnostic analytics</a:t>
            </a:r>
            <a:endParaRPr lang="en-US"/>
          </a:p>
          <a:p>
            <a:pPr marL="514350" indent="-514350">
              <a:buAutoNum type="arabicPeriod"/>
            </a:pPr>
            <a:r>
              <a:rPr lang="en-US" sz="2000" b="1">
                <a:latin typeface="Times"/>
                <a:cs typeface="Times New Roman"/>
              </a:rPr>
              <a:t>Predictive analytics</a:t>
            </a:r>
            <a:endParaRPr lang="en-US"/>
          </a:p>
          <a:p>
            <a:pPr marL="514350" indent="-514350">
              <a:buAutoNum type="arabicPeriod"/>
            </a:pPr>
            <a:r>
              <a:rPr lang="en-US" sz="2000" b="1">
                <a:latin typeface="Times"/>
                <a:cs typeface="Times New Roman"/>
              </a:rPr>
              <a:t>Prescriptive analytics</a:t>
            </a:r>
            <a:endParaRPr lang="en-US" sz="2000">
              <a:latin typeface="Aptos"/>
              <a:cs typeface="Times New Roman"/>
            </a:endParaRPr>
          </a:p>
        </p:txBody>
      </p:sp>
    </p:spTree>
    <p:extLst>
      <p:ext uri="{BB962C8B-B14F-4D97-AF65-F5344CB8AC3E}">
        <p14:creationId xmlns:p14="http://schemas.microsoft.com/office/powerpoint/2010/main" val="1421773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descr="Statistics">
            <a:extLst>
              <a:ext uri="{FF2B5EF4-FFF2-40B4-BE49-F238E27FC236}">
                <a16:creationId xmlns:a16="http://schemas.microsoft.com/office/drawing/2014/main" id="{B73B14EA-1170-B3F3-1614-E3C3BDC0E52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094738" y="1041041"/>
            <a:ext cx="4777381" cy="4777381"/>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2" name="Title 1">
            <a:extLst>
              <a:ext uri="{FF2B5EF4-FFF2-40B4-BE49-F238E27FC236}">
                <a16:creationId xmlns:a16="http://schemas.microsoft.com/office/drawing/2014/main" id="{B08140F1-E6AC-A940-EC62-A08DBE0ABF3D}"/>
              </a:ext>
            </a:extLst>
          </p:cNvPr>
          <p:cNvSpPr>
            <a:spLocks noGrp="1"/>
          </p:cNvSpPr>
          <p:nvPr>
            <p:ph type="title"/>
          </p:nvPr>
        </p:nvSpPr>
        <p:spPr>
          <a:xfrm>
            <a:off x="838201" y="479493"/>
            <a:ext cx="5257800" cy="1325563"/>
          </a:xfrm>
        </p:spPr>
        <p:txBody>
          <a:bodyPr>
            <a:normAutofit/>
          </a:bodyPr>
          <a:lstStyle/>
          <a:p>
            <a:r>
              <a:rPr lang="en-PK" b="1">
                <a:effectLst/>
                <a:latin typeface="Times" pitchFamily="2" charset="0"/>
                <a:ea typeface="Times New Roman" panose="02020603050405020304" pitchFamily="18" charset="0"/>
                <a:cs typeface="Times New Roman" panose="02020603050405020304" pitchFamily="18" charset="0"/>
              </a:rPr>
              <a:t>Descriptive analytics</a:t>
            </a:r>
            <a:endParaRPr lang="en-PK"/>
          </a:p>
        </p:txBody>
      </p:sp>
      <p:sp>
        <p:nvSpPr>
          <p:cNvPr id="3" name="Content Placeholder 2">
            <a:extLst>
              <a:ext uri="{FF2B5EF4-FFF2-40B4-BE49-F238E27FC236}">
                <a16:creationId xmlns:a16="http://schemas.microsoft.com/office/drawing/2014/main" id="{7335DF53-CD36-FBCD-B1F5-489DDAF25284}"/>
              </a:ext>
            </a:extLst>
          </p:cNvPr>
          <p:cNvSpPr>
            <a:spLocks noGrp="1"/>
          </p:cNvSpPr>
          <p:nvPr>
            <p:ph idx="1"/>
          </p:nvPr>
        </p:nvSpPr>
        <p:spPr>
          <a:xfrm>
            <a:off x="838201" y="1984443"/>
            <a:ext cx="5257800" cy="4192520"/>
          </a:xfrm>
        </p:spPr>
        <p:txBody>
          <a:bodyPr>
            <a:normAutofit/>
          </a:bodyPr>
          <a:lstStyle/>
          <a:p>
            <a:pPr marL="0" indent="0">
              <a:spcAft>
                <a:spcPts val="1500"/>
              </a:spcAft>
              <a:buNone/>
            </a:pPr>
            <a:r>
              <a:rPr lang="en-PK" sz="2000">
                <a:effectLst/>
                <a:latin typeface="Times" pitchFamily="2" charset="0"/>
                <a:ea typeface="Times New Roman" panose="02020603050405020304" pitchFamily="18" charset="0"/>
              </a:rPr>
              <a:t>Descriptive (also known as observation and reporting) is the most basic level of analytics.</a:t>
            </a:r>
          </a:p>
          <a:p>
            <a:pPr marL="0" indent="0">
              <a:spcAft>
                <a:spcPts val="1500"/>
              </a:spcAft>
              <a:buNone/>
            </a:pPr>
            <a:r>
              <a:rPr lang="en-PK" sz="2000">
                <a:effectLst/>
                <a:latin typeface="Times" pitchFamily="2" charset="0"/>
                <a:ea typeface="Times New Roman" panose="02020603050405020304" pitchFamily="18" charset="0"/>
              </a:rPr>
              <a:t>Many times, organizations find themselves spending most of their time in this level. Think about dashboards and why they exist: to build reports and present on what happened in the past. This is a vital step in the world of analytics and decision making, but it's really only the first step. It’s important to get beyond the initial observations and dive into insights, which is the second level of analytics.</a:t>
            </a:r>
            <a:endParaRPr lang="en-PK" sz="200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102470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D9BBD-CD83-269A-BD48-157DB36EC86C}"/>
              </a:ext>
            </a:extLst>
          </p:cNvPr>
          <p:cNvSpPr>
            <a:spLocks noGrp="1"/>
          </p:cNvSpPr>
          <p:nvPr>
            <p:ph type="title"/>
          </p:nvPr>
        </p:nvSpPr>
        <p:spPr>
          <a:xfrm>
            <a:off x="838200" y="365125"/>
            <a:ext cx="10515600" cy="1325563"/>
          </a:xfrm>
        </p:spPr>
        <p:txBody>
          <a:bodyPr>
            <a:normAutofit/>
          </a:bodyPr>
          <a:lstStyle/>
          <a:p>
            <a:r>
              <a:rPr lang="en-PK" b="1">
                <a:effectLst/>
                <a:latin typeface="Times" pitchFamily="2" charset="0"/>
                <a:ea typeface="Times New Roman" panose="02020603050405020304" pitchFamily="18" charset="0"/>
                <a:cs typeface="Times New Roman" panose="02020603050405020304" pitchFamily="18" charset="0"/>
              </a:rPr>
              <a:t>Diagnostic analytics</a:t>
            </a:r>
            <a:endParaRPr lang="en-PK"/>
          </a:p>
        </p:txBody>
      </p:sp>
      <p:sp>
        <p:nvSpPr>
          <p:cNvPr id="3" name="Content Placeholder 2">
            <a:extLst>
              <a:ext uri="{FF2B5EF4-FFF2-40B4-BE49-F238E27FC236}">
                <a16:creationId xmlns:a16="http://schemas.microsoft.com/office/drawing/2014/main" id="{E0ADC22C-1176-CAD0-DFEA-19D497DF0A09}"/>
              </a:ext>
            </a:extLst>
          </p:cNvPr>
          <p:cNvSpPr>
            <a:spLocks noGrp="1"/>
          </p:cNvSpPr>
          <p:nvPr>
            <p:ph idx="1"/>
          </p:nvPr>
        </p:nvSpPr>
        <p:spPr>
          <a:xfrm>
            <a:off x="838200" y="1825625"/>
            <a:ext cx="10515600" cy="4351338"/>
          </a:xfrm>
        </p:spPr>
        <p:txBody>
          <a:bodyPr>
            <a:normAutofit/>
          </a:bodyPr>
          <a:lstStyle/>
          <a:p>
            <a:pPr marL="0" indent="0">
              <a:spcBef>
                <a:spcPts val="200"/>
              </a:spcBef>
              <a:spcAft>
                <a:spcPts val="1500"/>
              </a:spcAft>
              <a:buNone/>
            </a:pPr>
            <a:r>
              <a:rPr lang="en-PK" sz="2600">
                <a:effectLst/>
                <a:latin typeface="Times" pitchFamily="2" charset="0"/>
                <a:ea typeface="Times New Roman" panose="02020603050405020304" pitchFamily="18" charset="0"/>
              </a:rPr>
              <a:t>Diagnostic analytics is where we get to the why. We move beyond an observation (like whether the chart is trending up or down) and get to the “what” that is making it happen. </a:t>
            </a:r>
          </a:p>
          <a:p>
            <a:pPr marL="0" indent="0">
              <a:spcBef>
                <a:spcPts val="200"/>
              </a:spcBef>
              <a:spcAft>
                <a:spcPts val="1500"/>
              </a:spcAft>
              <a:buNone/>
            </a:pPr>
            <a:r>
              <a:rPr lang="en-PK" sz="2600">
                <a:effectLst/>
                <a:latin typeface="Times" pitchFamily="2" charset="0"/>
                <a:ea typeface="Times New Roman" panose="02020603050405020304" pitchFamily="18" charset="0"/>
              </a:rPr>
              <a:t>Imagine going to a doctor where the only thing they do is look at you, make the observation that “oh, yeah, you look sick,” and then leave the room. That's not going to do much for your health. We need to be able to understand what is causing the sickness. The doctor should make the observation, diagnose you and then give you a treatment plan to help you feel better. It’s the same thing with analytics: you make an observation, identify the descriptive analysis and move forward to the diagnosis.</a:t>
            </a:r>
            <a:endParaRPr lang="en-PK" sz="2600">
              <a:effectLst/>
              <a:latin typeface="Times New Roman" panose="02020603050405020304" pitchFamily="18" charset="0"/>
              <a:ea typeface="Times New Roman" panose="02020603050405020304" pitchFamily="18" charset="0"/>
            </a:endParaRPr>
          </a:p>
          <a:p>
            <a:endParaRPr lang="en-PK" sz="2600"/>
          </a:p>
        </p:txBody>
      </p:sp>
    </p:spTree>
    <p:extLst>
      <p:ext uri="{BB962C8B-B14F-4D97-AF65-F5344CB8AC3E}">
        <p14:creationId xmlns:p14="http://schemas.microsoft.com/office/powerpoint/2010/main" val="1211662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8C0EC4-9282-7601-D6E5-2C1D0018DF02}"/>
              </a:ext>
            </a:extLst>
          </p:cNvPr>
          <p:cNvSpPr>
            <a:spLocks noGrp="1"/>
          </p:cNvSpPr>
          <p:nvPr>
            <p:ph type="title"/>
          </p:nvPr>
        </p:nvSpPr>
        <p:spPr>
          <a:xfrm>
            <a:off x="838200" y="365125"/>
            <a:ext cx="10515600" cy="1325563"/>
          </a:xfrm>
        </p:spPr>
        <p:txBody>
          <a:bodyPr>
            <a:normAutofit/>
          </a:bodyPr>
          <a:lstStyle/>
          <a:p>
            <a:r>
              <a:rPr lang="en-PK" b="1">
                <a:effectLst/>
                <a:latin typeface="Times" pitchFamily="2" charset="0"/>
                <a:ea typeface="Times New Roman" panose="02020603050405020304" pitchFamily="18" charset="0"/>
                <a:cs typeface="Times New Roman" panose="02020603050405020304" pitchFamily="18" charset="0"/>
              </a:rPr>
              <a:t>Predictive analytics</a:t>
            </a:r>
            <a:endParaRPr lang="en-PK"/>
          </a:p>
        </p:txBody>
      </p:sp>
      <p:sp>
        <p:nvSpPr>
          <p:cNvPr id="3" name="Content Placeholder 2">
            <a:extLst>
              <a:ext uri="{FF2B5EF4-FFF2-40B4-BE49-F238E27FC236}">
                <a16:creationId xmlns:a16="http://schemas.microsoft.com/office/drawing/2014/main" id="{DBB47A18-37C9-9F4C-D436-1DF1CAF4B5A6}"/>
              </a:ext>
            </a:extLst>
          </p:cNvPr>
          <p:cNvSpPr>
            <a:spLocks noGrp="1"/>
          </p:cNvSpPr>
          <p:nvPr>
            <p:ph idx="1"/>
          </p:nvPr>
        </p:nvSpPr>
        <p:spPr>
          <a:xfrm>
            <a:off x="838200" y="1825625"/>
            <a:ext cx="10515600" cy="4351338"/>
          </a:xfrm>
        </p:spPr>
        <p:txBody>
          <a:bodyPr>
            <a:normAutofit/>
          </a:bodyPr>
          <a:lstStyle/>
          <a:p>
            <a:pPr marL="0" indent="0">
              <a:spcAft>
                <a:spcPts val="1500"/>
              </a:spcAft>
              <a:buNone/>
            </a:pPr>
            <a:r>
              <a:rPr lang="en-PK" sz="2600">
                <a:effectLst/>
                <a:latin typeface="Times" pitchFamily="2" charset="0"/>
                <a:ea typeface="Times New Roman" panose="02020603050405020304" pitchFamily="18" charset="0"/>
              </a:rPr>
              <a:t>Predictive analytics allows organizations to predict different decisions, test them for success, find areas of weakness in the business, make more predictions—and so forth.  This flow allows organizations to see how the first three levels can work together.</a:t>
            </a:r>
            <a:endParaRPr lang="en-PK" sz="2600">
              <a:effectLst/>
              <a:latin typeface="Times New Roman" panose="02020603050405020304" pitchFamily="18" charset="0"/>
              <a:ea typeface="Times New Roman" panose="02020603050405020304" pitchFamily="18" charset="0"/>
            </a:endParaRPr>
          </a:p>
          <a:p>
            <a:pPr marL="0" indent="0">
              <a:spcAft>
                <a:spcPts val="1500"/>
              </a:spcAft>
              <a:buNone/>
            </a:pPr>
            <a:r>
              <a:rPr lang="en-PK" sz="2600">
                <a:effectLst/>
                <a:latin typeface="Times" pitchFamily="2" charset="0"/>
                <a:ea typeface="Times New Roman" panose="02020603050405020304" pitchFamily="18" charset="0"/>
              </a:rPr>
              <a:t>Predictive analytics involves technologies like machine learning, algorithms, and artificial intelligence, which gives it power because this is where the data science comes in. Now, when we incorporate the importance of not just predicting, but using data science, statistics, and the third-level of analytics combined with the first two levels, organizations truly can see success with their data and analytical strategies.</a:t>
            </a:r>
            <a:endParaRPr lang="en-PK" sz="2600">
              <a:effectLst/>
              <a:latin typeface="Times New Roman" panose="02020603050405020304" pitchFamily="18" charset="0"/>
              <a:ea typeface="Times New Roman" panose="02020603050405020304" pitchFamily="18" charset="0"/>
            </a:endParaRPr>
          </a:p>
          <a:p>
            <a:endParaRPr lang="en-PK" sz="2600"/>
          </a:p>
        </p:txBody>
      </p:sp>
    </p:spTree>
    <p:extLst>
      <p:ext uri="{BB962C8B-B14F-4D97-AF65-F5344CB8AC3E}">
        <p14:creationId xmlns:p14="http://schemas.microsoft.com/office/powerpoint/2010/main" val="1729502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4427A-7D77-99AA-5865-6A67D0FE626E}"/>
              </a:ext>
            </a:extLst>
          </p:cNvPr>
          <p:cNvSpPr>
            <a:spLocks noGrp="1"/>
          </p:cNvSpPr>
          <p:nvPr>
            <p:ph type="title"/>
          </p:nvPr>
        </p:nvSpPr>
        <p:spPr>
          <a:xfrm>
            <a:off x="838200" y="365125"/>
            <a:ext cx="10515600" cy="1325563"/>
          </a:xfrm>
        </p:spPr>
        <p:txBody>
          <a:bodyPr>
            <a:normAutofit/>
          </a:bodyPr>
          <a:lstStyle/>
          <a:p>
            <a:r>
              <a:rPr lang="en-PK" b="1">
                <a:effectLst/>
                <a:latin typeface="Times" pitchFamily="2" charset="0"/>
                <a:ea typeface="Times New Roman" panose="02020603050405020304" pitchFamily="18" charset="0"/>
                <a:cs typeface="Times New Roman" panose="02020603050405020304" pitchFamily="18" charset="0"/>
              </a:rPr>
              <a:t>Prescriptive analytics</a:t>
            </a:r>
            <a:endParaRPr lang="en-PK"/>
          </a:p>
        </p:txBody>
      </p:sp>
      <p:sp>
        <p:nvSpPr>
          <p:cNvPr id="3" name="Content Placeholder 2">
            <a:extLst>
              <a:ext uri="{FF2B5EF4-FFF2-40B4-BE49-F238E27FC236}">
                <a16:creationId xmlns:a16="http://schemas.microsoft.com/office/drawing/2014/main" id="{277A7C2D-EE79-F1DB-7255-46E6A31073CD}"/>
              </a:ext>
            </a:extLst>
          </p:cNvPr>
          <p:cNvSpPr>
            <a:spLocks noGrp="1"/>
          </p:cNvSpPr>
          <p:nvPr>
            <p:ph idx="1"/>
          </p:nvPr>
        </p:nvSpPr>
        <p:spPr>
          <a:xfrm>
            <a:off x="838200" y="1825625"/>
            <a:ext cx="10515600" cy="4351338"/>
          </a:xfrm>
        </p:spPr>
        <p:txBody>
          <a:bodyPr>
            <a:normAutofit/>
          </a:bodyPr>
          <a:lstStyle/>
          <a:p>
            <a:r>
              <a:rPr lang="en-PK">
                <a:effectLst/>
                <a:latin typeface="Times" pitchFamily="2" charset="0"/>
                <a:ea typeface="Times New Roman" panose="02020603050405020304" pitchFamily="18" charset="0"/>
              </a:rPr>
              <a:t>Think of the first three levels of analytics: you have your description of what has happened, followed by diagnosing why, and then you end with predicting what will happen. Now, imagine you allow the data and analytics to inform you what action to take. That is powerful and why it matters for businesses.</a:t>
            </a:r>
            <a:endParaRPr lang="en-PK">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7681637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2B252-E9D9-47E8-00C1-1E62D32632CB}"/>
              </a:ext>
            </a:extLst>
          </p:cNvPr>
          <p:cNvSpPr>
            <a:spLocks noGrp="1"/>
          </p:cNvSpPr>
          <p:nvPr>
            <p:ph type="title"/>
          </p:nvPr>
        </p:nvSpPr>
        <p:spPr/>
        <p:txBody>
          <a:bodyPr/>
          <a:lstStyle/>
          <a:p>
            <a:r>
              <a:rPr lang="en-US"/>
              <a:t>Conclusion</a:t>
            </a:r>
          </a:p>
        </p:txBody>
      </p:sp>
      <p:pic>
        <p:nvPicPr>
          <p:cNvPr id="5" name="Content Placeholder 4">
            <a:extLst>
              <a:ext uri="{FF2B5EF4-FFF2-40B4-BE49-F238E27FC236}">
                <a16:creationId xmlns:a16="http://schemas.microsoft.com/office/drawing/2014/main" id="{F63F3092-EDA6-4E08-22D7-1084354A1C01}"/>
              </a:ext>
            </a:extLst>
          </p:cNvPr>
          <p:cNvPicPr>
            <a:picLocks noGrp="1" noChangeAspect="1"/>
          </p:cNvPicPr>
          <p:nvPr>
            <p:ph idx="1"/>
          </p:nvPr>
        </p:nvPicPr>
        <p:blipFill>
          <a:blip r:embed="rId2"/>
          <a:stretch>
            <a:fillRect/>
          </a:stretch>
        </p:blipFill>
        <p:spPr>
          <a:xfrm>
            <a:off x="838200" y="2203909"/>
            <a:ext cx="10515600" cy="3594770"/>
          </a:xfrm>
        </p:spPr>
      </p:pic>
    </p:spTree>
    <p:extLst>
      <p:ext uri="{BB962C8B-B14F-4D97-AF65-F5344CB8AC3E}">
        <p14:creationId xmlns:p14="http://schemas.microsoft.com/office/powerpoint/2010/main" val="491450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EC93C-132B-30A3-9B6E-91B297242254}"/>
              </a:ext>
            </a:extLst>
          </p:cNvPr>
          <p:cNvSpPr>
            <a:spLocks noGrp="1"/>
          </p:cNvSpPr>
          <p:nvPr>
            <p:ph type="title"/>
          </p:nvPr>
        </p:nvSpPr>
        <p:spPr>
          <a:xfrm>
            <a:off x="685800" y="114753"/>
            <a:ext cx="10515600" cy="1325563"/>
          </a:xfrm>
        </p:spPr>
        <p:txBody>
          <a:bodyPr>
            <a:normAutofit/>
          </a:bodyPr>
          <a:lstStyle/>
          <a:p>
            <a:r>
              <a:rPr lang="en-PK" sz="4000" b="1">
                <a:latin typeface="Tahoma" panose="020B0604030504040204" pitchFamily="34" charset="0"/>
                <a:ea typeface="Tahoma" panose="020B0604030504040204" pitchFamily="34" charset="0"/>
                <a:cs typeface="Tahoma" panose="020B0604030504040204" pitchFamily="34" charset="0"/>
              </a:rPr>
              <a:t>BI Techniques</a:t>
            </a:r>
          </a:p>
        </p:txBody>
      </p:sp>
      <p:graphicFrame>
        <p:nvGraphicFramePr>
          <p:cNvPr id="5" name="Content Placeholder 2">
            <a:extLst>
              <a:ext uri="{FF2B5EF4-FFF2-40B4-BE49-F238E27FC236}">
                <a16:creationId xmlns:a16="http://schemas.microsoft.com/office/drawing/2014/main" id="{4F480139-C128-438E-5336-315FC39AA4FA}"/>
              </a:ext>
            </a:extLst>
          </p:cNvPr>
          <p:cNvGraphicFramePr>
            <a:graphicFrameLocks noGrp="1"/>
          </p:cNvGraphicFramePr>
          <p:nvPr>
            <p:ph idx="1"/>
            <p:extLst>
              <p:ext uri="{D42A27DB-BD31-4B8C-83A1-F6EECF244321}">
                <p14:modId xmlns:p14="http://schemas.microsoft.com/office/powerpoint/2010/main" val="2740083520"/>
              </p:ext>
            </p:extLst>
          </p:nvPr>
        </p:nvGraphicFramePr>
        <p:xfrm>
          <a:off x="838200" y="2717944"/>
          <a:ext cx="10515600" cy="394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BFBF762B-3487-E5D1-41A4-E8405F5F361E}"/>
              </a:ext>
            </a:extLst>
          </p:cNvPr>
          <p:cNvSpPr txBox="1"/>
          <p:nvPr/>
        </p:nvSpPr>
        <p:spPr>
          <a:xfrm>
            <a:off x="239486" y="1663416"/>
            <a:ext cx="11342914" cy="707886"/>
          </a:xfrm>
          <a:prstGeom prst="rect">
            <a:avLst/>
          </a:prstGeom>
          <a:noFill/>
        </p:spPr>
        <p:txBody>
          <a:bodyPr wrap="square" rtlCol="0">
            <a:spAutoFit/>
          </a:bodyPr>
          <a:lstStyle/>
          <a:p>
            <a:r>
              <a:rPr lang="en-US" sz="2000"/>
              <a:t>Business Intelligence (BI) techniques help organizations by transforming raw data into actionable insights that drive informed decision-making.</a:t>
            </a:r>
          </a:p>
        </p:txBody>
      </p:sp>
    </p:spTree>
    <p:extLst>
      <p:ext uri="{BB962C8B-B14F-4D97-AF65-F5344CB8AC3E}">
        <p14:creationId xmlns:p14="http://schemas.microsoft.com/office/powerpoint/2010/main" val="40444193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C22789-F84D-0C3B-4C8A-D955E14DAF8B}"/>
              </a:ext>
            </a:extLst>
          </p:cNvPr>
          <p:cNvSpPr>
            <a:spLocks noGrp="1"/>
          </p:cNvSpPr>
          <p:nvPr>
            <p:ph type="title"/>
          </p:nvPr>
        </p:nvSpPr>
        <p:spPr>
          <a:xfrm>
            <a:off x="261258" y="44676"/>
            <a:ext cx="10515600" cy="636361"/>
          </a:xfrm>
        </p:spPr>
        <p:txBody>
          <a:bodyPr>
            <a:normAutofit fontScale="90000"/>
          </a:bodyPr>
          <a:lstStyle/>
          <a:p>
            <a:r>
              <a:rPr lang="en-US"/>
              <a:t>Example</a:t>
            </a:r>
          </a:p>
        </p:txBody>
      </p:sp>
      <p:pic>
        <p:nvPicPr>
          <p:cNvPr id="5" name="Content Placeholder 4">
            <a:extLst>
              <a:ext uri="{FF2B5EF4-FFF2-40B4-BE49-F238E27FC236}">
                <a16:creationId xmlns:a16="http://schemas.microsoft.com/office/drawing/2014/main" id="{AC192C43-9BF2-29F4-31D0-0F9A37E06478}"/>
              </a:ext>
            </a:extLst>
          </p:cNvPr>
          <p:cNvPicPr>
            <a:picLocks noGrp="1" noChangeAspect="1"/>
          </p:cNvPicPr>
          <p:nvPr>
            <p:ph idx="1"/>
          </p:nvPr>
        </p:nvPicPr>
        <p:blipFill>
          <a:blip r:embed="rId2"/>
          <a:stretch>
            <a:fillRect/>
          </a:stretch>
        </p:blipFill>
        <p:spPr>
          <a:xfrm>
            <a:off x="261258" y="998266"/>
            <a:ext cx="11391620" cy="5195706"/>
          </a:xfrm>
        </p:spPr>
      </p:pic>
    </p:spTree>
    <p:extLst>
      <p:ext uri="{BB962C8B-B14F-4D97-AF65-F5344CB8AC3E}">
        <p14:creationId xmlns:p14="http://schemas.microsoft.com/office/powerpoint/2010/main" val="3737267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gital financial graph">
            <a:extLst>
              <a:ext uri="{FF2B5EF4-FFF2-40B4-BE49-F238E27FC236}">
                <a16:creationId xmlns:a16="http://schemas.microsoft.com/office/drawing/2014/main" id="{CA896D9F-25E7-FDD5-9829-B48BA86ED964}"/>
              </a:ext>
            </a:extLst>
          </p:cNvPr>
          <p:cNvPicPr>
            <a:picLocks noChangeAspect="1"/>
          </p:cNvPicPr>
          <p:nvPr/>
        </p:nvPicPr>
        <p:blipFill rotWithShape="1">
          <a:blip r:embed="rId2"/>
          <a:srcRect/>
          <a:stretch/>
        </p:blipFill>
        <p:spPr>
          <a:xfrm>
            <a:off x="5334000" y="2"/>
            <a:ext cx="6858000" cy="6857998"/>
          </a:xfrm>
          <a:prstGeom prst="rect">
            <a:avLst/>
          </a:prstGeom>
        </p:spPr>
      </p:pic>
      <p:sp>
        <p:nvSpPr>
          <p:cNvPr id="2" name="Title 1">
            <a:extLst>
              <a:ext uri="{FF2B5EF4-FFF2-40B4-BE49-F238E27FC236}">
                <a16:creationId xmlns:a16="http://schemas.microsoft.com/office/drawing/2014/main" id="{A5186726-5AB7-F0B3-732D-BCFCEE2ADCB4}"/>
              </a:ext>
            </a:extLst>
          </p:cNvPr>
          <p:cNvSpPr>
            <a:spLocks noGrp="1"/>
          </p:cNvSpPr>
          <p:nvPr>
            <p:ph type="title"/>
          </p:nvPr>
        </p:nvSpPr>
        <p:spPr>
          <a:xfrm>
            <a:off x="138332" y="886292"/>
            <a:ext cx="4775162" cy="1339382"/>
          </a:xfrm>
        </p:spPr>
        <p:txBody>
          <a:bodyPr>
            <a:normAutofit/>
          </a:bodyPr>
          <a:lstStyle/>
          <a:p>
            <a:pPr algn="ctr"/>
            <a:r>
              <a:rPr lang="en-PK" sz="3600" b="1">
                <a:effectLst/>
                <a:latin typeface="Times" pitchFamily="2" charset="0"/>
                <a:ea typeface="Times New Roman" panose="02020603050405020304" pitchFamily="18" charset="0"/>
                <a:cs typeface="Segoe UI" panose="020B0502040204020203" pitchFamily="34" charset="0"/>
              </a:rPr>
              <a:t>Online Analytical Processing (OLAP)</a:t>
            </a:r>
            <a:endParaRPr lang="en-PK" sz="3600" b="1"/>
          </a:p>
        </p:txBody>
      </p:sp>
      <p:sp>
        <p:nvSpPr>
          <p:cNvPr id="3" name="Content Placeholder 2">
            <a:extLst>
              <a:ext uri="{FF2B5EF4-FFF2-40B4-BE49-F238E27FC236}">
                <a16:creationId xmlns:a16="http://schemas.microsoft.com/office/drawing/2014/main" id="{80498355-D867-C04D-74D6-50E04B4B205E}"/>
              </a:ext>
            </a:extLst>
          </p:cNvPr>
          <p:cNvSpPr>
            <a:spLocks noGrp="1"/>
          </p:cNvSpPr>
          <p:nvPr>
            <p:ph idx="1"/>
          </p:nvPr>
        </p:nvSpPr>
        <p:spPr>
          <a:xfrm>
            <a:off x="296690" y="2590800"/>
            <a:ext cx="4458446" cy="3109740"/>
          </a:xfrm>
        </p:spPr>
        <p:txBody>
          <a:bodyPr anchor="ctr">
            <a:normAutofit/>
          </a:bodyPr>
          <a:lstStyle/>
          <a:p>
            <a:pPr marL="0" indent="0">
              <a:buNone/>
            </a:pPr>
            <a:r>
              <a:rPr lang="en-PK" sz="1900">
                <a:effectLst/>
                <a:latin typeface="Times" pitchFamily="2" charset="0"/>
                <a:ea typeface="Times New Roman" panose="02020603050405020304" pitchFamily="18" charset="0"/>
                <a:cs typeface="Segoe UI" panose="020B0502040204020203" pitchFamily="34" charset="0"/>
              </a:rPr>
              <a:t>Online Analytical Processing (OLAP) is an important business intelligence technique, that is used to solve analytical problems with different dimensions. A major benefit of using OLAP is that its multi-dimensional nature provides leniency for users to look at data issues from different views. By doing so, they can even identify hidden problems in the process. OLAP is mainly used to complete tasks like budgeting, CRM data analysis, and financial forecasting.  </a:t>
            </a:r>
            <a:endParaRPr lang="en-PK" sz="190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3859850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8E680-A5DD-02F4-933A-D31A06C2AF0A}"/>
              </a:ext>
            </a:extLst>
          </p:cNvPr>
          <p:cNvSpPr>
            <a:spLocks noGrp="1"/>
          </p:cNvSpPr>
          <p:nvPr>
            <p:ph type="title"/>
          </p:nvPr>
        </p:nvSpPr>
        <p:spPr>
          <a:xfrm>
            <a:off x="167685" y="288105"/>
            <a:ext cx="4646904" cy="1624520"/>
          </a:xfrm>
        </p:spPr>
        <p:txBody>
          <a:bodyPr anchor="ctr">
            <a:normAutofit/>
          </a:bodyPr>
          <a:lstStyle/>
          <a:p>
            <a:r>
              <a:rPr lang="en-PK" sz="4000" b="1">
                <a:effectLst/>
                <a:latin typeface="Times" pitchFamily="2" charset="0"/>
                <a:ea typeface="Times New Roman" panose="02020603050405020304" pitchFamily="18" charset="0"/>
                <a:cs typeface="Times New Roman" panose="02020603050405020304" pitchFamily="18" charset="0"/>
              </a:rPr>
              <a:t>Data Visualization</a:t>
            </a:r>
            <a:endParaRPr lang="en-PK" sz="4000"/>
          </a:p>
        </p:txBody>
      </p:sp>
      <p:sp>
        <p:nvSpPr>
          <p:cNvPr id="3" name="Content Placeholder 2">
            <a:extLst>
              <a:ext uri="{FF2B5EF4-FFF2-40B4-BE49-F238E27FC236}">
                <a16:creationId xmlns:a16="http://schemas.microsoft.com/office/drawing/2014/main" id="{0989DCD6-2FC9-1351-6739-BC11791BD694}"/>
              </a:ext>
            </a:extLst>
          </p:cNvPr>
          <p:cNvSpPr>
            <a:spLocks noGrp="1"/>
          </p:cNvSpPr>
          <p:nvPr>
            <p:ph idx="1"/>
          </p:nvPr>
        </p:nvSpPr>
        <p:spPr>
          <a:xfrm>
            <a:off x="195745" y="2144486"/>
            <a:ext cx="4646905" cy="3613149"/>
          </a:xfrm>
        </p:spPr>
        <p:txBody>
          <a:bodyPr anchor="ctr">
            <a:normAutofit/>
          </a:bodyPr>
          <a:lstStyle/>
          <a:p>
            <a:pPr marL="0" indent="0">
              <a:buNone/>
            </a:pPr>
            <a:r>
              <a:rPr lang="en-PK" sz="1900">
                <a:effectLst/>
                <a:latin typeface="Times" pitchFamily="2" charset="0"/>
                <a:ea typeface="Times New Roman" panose="02020603050405020304" pitchFamily="18" charset="0"/>
                <a:cs typeface="Segoe UI" panose="020B0502040204020203" pitchFamily="34" charset="0"/>
              </a:rPr>
              <a:t>Data is often stored in form of numbers that are put together as a matrix. But interpreting the matrix to make business decisions is a critical task. A commoner, or even an analyst, can find the progress of data when it is stored as a set. To untangle the knot, data visualization is used. Data visualizations help professionals look at data from more than one dimension and help them make informed decisions. Therefore, visualization of data in charts is an easy and convenient way to understand the stance.  </a:t>
            </a:r>
            <a:endParaRPr lang="en-PK" sz="1900">
              <a:effectLst/>
              <a:latin typeface="Calibri" panose="020F0502020204030204" pitchFamily="34" charset="0"/>
              <a:ea typeface="Calibri" panose="020F0502020204030204" pitchFamily="34" charset="0"/>
              <a:cs typeface="Arial" panose="020B0604020202020204" pitchFamily="34" charset="0"/>
            </a:endParaRPr>
          </a:p>
          <a:p>
            <a:endParaRPr lang="en-PK" sz="1900"/>
          </a:p>
        </p:txBody>
      </p:sp>
      <p:pic>
        <p:nvPicPr>
          <p:cNvPr id="5" name="Picture 4" descr="Stock market graph on display">
            <a:extLst>
              <a:ext uri="{FF2B5EF4-FFF2-40B4-BE49-F238E27FC236}">
                <a16:creationId xmlns:a16="http://schemas.microsoft.com/office/drawing/2014/main" id="{CE196CDE-DE66-55FC-91CB-52D6B3A0D551}"/>
              </a:ext>
            </a:extLst>
          </p:cNvPr>
          <p:cNvPicPr>
            <a:picLocks noChangeAspect="1"/>
          </p:cNvPicPr>
          <p:nvPr/>
        </p:nvPicPr>
        <p:blipFill rotWithShape="1">
          <a:blip r:embed="rId2"/>
          <a:srcRect l="37120" r="11266" b="-1"/>
          <a:stretch/>
        </p:blipFill>
        <p:spPr>
          <a:xfrm>
            <a:off x="5408708" y="1"/>
            <a:ext cx="6790118" cy="6858000"/>
          </a:xfrm>
          <a:prstGeom prst="rect">
            <a:avLst/>
          </a:prstGeom>
        </p:spPr>
      </p:pic>
    </p:spTree>
    <p:extLst>
      <p:ext uri="{BB962C8B-B14F-4D97-AF65-F5344CB8AC3E}">
        <p14:creationId xmlns:p14="http://schemas.microsoft.com/office/powerpoint/2010/main" val="3832909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8C628-2B85-6B0B-9092-B9761D370DF0}"/>
              </a:ext>
            </a:extLst>
          </p:cNvPr>
          <p:cNvSpPr>
            <a:spLocks noGrp="1"/>
          </p:cNvSpPr>
          <p:nvPr>
            <p:ph type="title"/>
          </p:nvPr>
        </p:nvSpPr>
        <p:spPr>
          <a:xfrm>
            <a:off x="83116" y="291110"/>
            <a:ext cx="6798541" cy="1087805"/>
          </a:xfrm>
        </p:spPr>
        <p:txBody>
          <a:bodyPr anchor="b">
            <a:normAutofit/>
          </a:bodyPr>
          <a:lstStyle/>
          <a:p>
            <a:r>
              <a:rPr lang="en-PK" sz="4000" b="1">
                <a:effectLst/>
                <a:latin typeface="Times" pitchFamily="2" charset="0"/>
                <a:ea typeface="Times New Roman" panose="02020603050405020304" pitchFamily="18" charset="0"/>
                <a:cs typeface="Times New Roman" panose="02020603050405020304" pitchFamily="18" charset="0"/>
              </a:rPr>
              <a:t>Data Mining</a:t>
            </a:r>
            <a:endParaRPr lang="en-PK" sz="4000"/>
          </a:p>
        </p:txBody>
      </p:sp>
      <p:pic>
        <p:nvPicPr>
          <p:cNvPr id="5" name="Picture 4" descr="Illuminated server room panel">
            <a:extLst>
              <a:ext uri="{FF2B5EF4-FFF2-40B4-BE49-F238E27FC236}">
                <a16:creationId xmlns:a16="http://schemas.microsoft.com/office/drawing/2014/main" id="{2BDC3B79-E7CA-8CFA-62C3-1713A540DEC0}"/>
              </a:ext>
            </a:extLst>
          </p:cNvPr>
          <p:cNvPicPr>
            <a:picLocks noChangeAspect="1"/>
          </p:cNvPicPr>
          <p:nvPr/>
        </p:nvPicPr>
        <p:blipFill rotWithShape="1">
          <a:blip r:embed="rId2"/>
          <a:srcRect l="26212" r="32943" b="-1"/>
          <a:stretch/>
        </p:blipFill>
        <p:spPr>
          <a:xfrm>
            <a:off x="6881657" y="548354"/>
            <a:ext cx="5208868" cy="5841550"/>
          </a:xfrm>
          <a:prstGeom prst="rect">
            <a:avLst/>
          </a:prstGeom>
          <a:effectLst/>
        </p:spPr>
      </p:pic>
      <p:sp>
        <p:nvSpPr>
          <p:cNvPr id="3" name="Content Placeholder 2">
            <a:extLst>
              <a:ext uri="{FF2B5EF4-FFF2-40B4-BE49-F238E27FC236}">
                <a16:creationId xmlns:a16="http://schemas.microsoft.com/office/drawing/2014/main" id="{0ACE5F0C-4778-04F2-0D59-E3EFEA7BCBAE}"/>
              </a:ext>
            </a:extLst>
          </p:cNvPr>
          <p:cNvSpPr>
            <a:spLocks noGrp="1"/>
          </p:cNvSpPr>
          <p:nvPr>
            <p:ph idx="1"/>
          </p:nvPr>
        </p:nvSpPr>
        <p:spPr>
          <a:xfrm>
            <a:off x="0" y="1838416"/>
            <a:ext cx="6798539" cy="3705217"/>
          </a:xfrm>
        </p:spPr>
        <p:txBody>
          <a:bodyPr>
            <a:normAutofit/>
          </a:bodyPr>
          <a:lstStyle/>
          <a:p>
            <a:pPr marL="0" indent="0">
              <a:buNone/>
            </a:pPr>
            <a:r>
              <a:rPr lang="en-PK" sz="2000">
                <a:effectLst/>
                <a:latin typeface="Times" pitchFamily="2" charset="0"/>
                <a:ea typeface="Times New Roman" panose="02020603050405020304" pitchFamily="18" charset="0"/>
                <a:cs typeface="Segoe UI" panose="020B0502040204020203" pitchFamily="34" charset="0"/>
              </a:rPr>
              <a:t>Data mining is the process of analyzing large quantities of data to discover meaningful patterns and rules by automatic or semi-automatic means. In a corporate data warehouse, the amount of data stored is very huge. Finding the actual data that could drive business decisions is quite critical. Therefore, analysts use data mining techniques to unravel the hidden patterns and relationships in data. Knowledge discovery in databases is the whole process of using the database along with any required selection, processing, sub-sampling, choosing the proper way for data transformation.  </a:t>
            </a:r>
            <a:endParaRPr lang="en-PK" sz="2000">
              <a:effectLst/>
              <a:latin typeface="Calibri" panose="020F0502020204030204" pitchFamily="34" charset="0"/>
              <a:ea typeface="Calibri" panose="020F0502020204030204" pitchFamily="34" charset="0"/>
              <a:cs typeface="Arial" panose="020B0604020202020204" pitchFamily="34" charset="0"/>
            </a:endParaRPr>
          </a:p>
          <a:p>
            <a:endParaRPr lang="en-PK" sz="2000"/>
          </a:p>
        </p:txBody>
      </p:sp>
    </p:spTree>
    <p:extLst>
      <p:ext uri="{BB962C8B-B14F-4D97-AF65-F5344CB8AC3E}">
        <p14:creationId xmlns:p14="http://schemas.microsoft.com/office/powerpoint/2010/main" val="1798205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4ABAE-5517-542E-5C78-13F701FBCE8E}"/>
              </a:ext>
            </a:extLst>
          </p:cNvPr>
          <p:cNvSpPr>
            <a:spLocks noGrp="1"/>
          </p:cNvSpPr>
          <p:nvPr>
            <p:ph type="title"/>
          </p:nvPr>
        </p:nvSpPr>
        <p:spPr>
          <a:xfrm>
            <a:off x="163086" y="206829"/>
            <a:ext cx="5334197" cy="1708242"/>
          </a:xfrm>
        </p:spPr>
        <p:txBody>
          <a:bodyPr anchor="ctr">
            <a:normAutofit/>
          </a:bodyPr>
          <a:lstStyle/>
          <a:p>
            <a:r>
              <a:rPr lang="en-PK" sz="4000" b="1">
                <a:effectLst/>
                <a:latin typeface="Times" pitchFamily="2" charset="0"/>
                <a:ea typeface="Times New Roman" panose="02020603050405020304" pitchFamily="18" charset="0"/>
                <a:cs typeface="Times New Roman" panose="02020603050405020304" pitchFamily="18" charset="0"/>
              </a:rPr>
              <a:t>Reporting</a:t>
            </a:r>
            <a:endParaRPr lang="en-PK" sz="4000"/>
          </a:p>
        </p:txBody>
      </p:sp>
      <p:sp>
        <p:nvSpPr>
          <p:cNvPr id="3" name="Content Placeholder 2">
            <a:extLst>
              <a:ext uri="{FF2B5EF4-FFF2-40B4-BE49-F238E27FC236}">
                <a16:creationId xmlns:a16="http://schemas.microsoft.com/office/drawing/2014/main" id="{791B51FC-CCB4-2BCB-43C8-680BAFE8F796}"/>
              </a:ext>
            </a:extLst>
          </p:cNvPr>
          <p:cNvSpPr>
            <a:spLocks noGrp="1"/>
          </p:cNvSpPr>
          <p:nvPr>
            <p:ph idx="1"/>
          </p:nvPr>
        </p:nvSpPr>
        <p:spPr>
          <a:xfrm>
            <a:off x="282829" y="1915071"/>
            <a:ext cx="6411890" cy="3769835"/>
          </a:xfrm>
        </p:spPr>
        <p:txBody>
          <a:bodyPr anchor="ctr">
            <a:normAutofit/>
          </a:bodyPr>
          <a:lstStyle/>
          <a:p>
            <a:pPr marL="0" indent="0">
              <a:buNone/>
            </a:pPr>
            <a:r>
              <a:rPr lang="en-PK" sz="2000">
                <a:effectLst/>
                <a:latin typeface="Times" pitchFamily="2" charset="0"/>
                <a:ea typeface="Times New Roman" panose="02020603050405020304" pitchFamily="18" charset="0"/>
                <a:cs typeface="Segoe UI" panose="020B0502040204020203" pitchFamily="34" charset="0"/>
              </a:rPr>
              <a:t>Reporting in business intelligence represents the whole process of designing, scheduling, generating the performance, sales, and saving the content. It helps companies to effectively gather and present information to stand by the management, planning, and decision-making process. Business leaders get to view the reports at daily, weekly, or monthly intervals as per their needs.  </a:t>
            </a:r>
            <a:endParaRPr lang="en-PK" sz="2000">
              <a:effectLst/>
              <a:latin typeface="Calibri" panose="020F0502020204030204" pitchFamily="34" charset="0"/>
              <a:ea typeface="Calibri" panose="020F0502020204030204" pitchFamily="34" charset="0"/>
              <a:cs typeface="Arial" panose="020B0604020202020204" pitchFamily="34" charset="0"/>
            </a:endParaRPr>
          </a:p>
          <a:p>
            <a:endParaRPr lang="en-PK" sz="2000"/>
          </a:p>
        </p:txBody>
      </p:sp>
      <p:pic>
        <p:nvPicPr>
          <p:cNvPr id="26" name="Picture 25" descr="Graph on document with pen">
            <a:extLst>
              <a:ext uri="{FF2B5EF4-FFF2-40B4-BE49-F238E27FC236}">
                <a16:creationId xmlns:a16="http://schemas.microsoft.com/office/drawing/2014/main" id="{6C3B9FDB-4B8D-FA50-6CEC-92BD61219E7F}"/>
              </a:ext>
            </a:extLst>
          </p:cNvPr>
          <p:cNvPicPr>
            <a:picLocks noChangeAspect="1"/>
          </p:cNvPicPr>
          <p:nvPr/>
        </p:nvPicPr>
        <p:blipFill rotWithShape="1">
          <a:blip r:embed="rId2"/>
          <a:srcRect l="30943" r="17221" b="-1"/>
          <a:stretch/>
        </p:blipFill>
        <p:spPr>
          <a:xfrm>
            <a:off x="6857797" y="3402"/>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39454914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Graph">
            <a:extLst>
              <a:ext uri="{FF2B5EF4-FFF2-40B4-BE49-F238E27FC236}">
                <a16:creationId xmlns:a16="http://schemas.microsoft.com/office/drawing/2014/main" id="{98AE693C-76E7-90B7-49B9-8F76BD35717E}"/>
              </a:ext>
            </a:extLst>
          </p:cNvPr>
          <p:cNvPicPr>
            <a:picLocks noChangeAspect="1"/>
          </p:cNvPicPr>
          <p:nvPr/>
        </p:nvPicPr>
        <p:blipFill rotWithShape="1">
          <a:blip r:embed="rId2"/>
          <a:srcRect l="19714" r="30980"/>
          <a:stretch/>
        </p:blipFill>
        <p:spPr>
          <a:xfrm>
            <a:off x="6781802" y="136071"/>
            <a:ext cx="5410198" cy="6585857"/>
          </a:xfrm>
          <a:prstGeom prst="rect">
            <a:avLst/>
          </a:prstGeom>
        </p:spPr>
      </p:pic>
      <p:sp>
        <p:nvSpPr>
          <p:cNvPr id="2" name="Title 1">
            <a:extLst>
              <a:ext uri="{FF2B5EF4-FFF2-40B4-BE49-F238E27FC236}">
                <a16:creationId xmlns:a16="http://schemas.microsoft.com/office/drawing/2014/main" id="{524F03A7-8E7C-47F3-FA84-BC9C017948F6}"/>
              </a:ext>
            </a:extLst>
          </p:cNvPr>
          <p:cNvSpPr>
            <a:spLocks noGrp="1"/>
          </p:cNvSpPr>
          <p:nvPr>
            <p:ph type="title"/>
          </p:nvPr>
        </p:nvSpPr>
        <p:spPr>
          <a:xfrm>
            <a:off x="171717" y="185055"/>
            <a:ext cx="5464968" cy="1559301"/>
          </a:xfrm>
        </p:spPr>
        <p:txBody>
          <a:bodyPr>
            <a:normAutofit/>
          </a:bodyPr>
          <a:lstStyle/>
          <a:p>
            <a:r>
              <a:rPr lang="en-PK" sz="4000" b="1">
                <a:effectLst/>
                <a:latin typeface="Times" pitchFamily="2" charset="0"/>
                <a:ea typeface="Times New Roman" panose="02020603050405020304" pitchFamily="18" charset="0"/>
                <a:cs typeface="Times New Roman" panose="02020603050405020304" pitchFamily="18" charset="0"/>
              </a:rPr>
              <a:t>Analytics</a:t>
            </a:r>
            <a:endParaRPr lang="en-PK" sz="4000"/>
          </a:p>
        </p:txBody>
      </p:sp>
      <p:sp>
        <p:nvSpPr>
          <p:cNvPr id="3" name="Content Placeholder 2">
            <a:extLst>
              <a:ext uri="{FF2B5EF4-FFF2-40B4-BE49-F238E27FC236}">
                <a16:creationId xmlns:a16="http://schemas.microsoft.com/office/drawing/2014/main" id="{B99840D4-D561-B082-63F1-C70E6F11AAF4}"/>
              </a:ext>
            </a:extLst>
          </p:cNvPr>
          <p:cNvSpPr>
            <a:spLocks noGrp="1"/>
          </p:cNvSpPr>
          <p:nvPr>
            <p:ph idx="1"/>
          </p:nvPr>
        </p:nvSpPr>
        <p:spPr>
          <a:xfrm>
            <a:off x="171717" y="2100943"/>
            <a:ext cx="6250854" cy="3496878"/>
          </a:xfrm>
        </p:spPr>
        <p:txBody>
          <a:bodyPr anchor="ctr">
            <a:normAutofit/>
          </a:bodyPr>
          <a:lstStyle/>
          <a:p>
            <a:pPr marL="0" indent="0">
              <a:buNone/>
            </a:pPr>
            <a:r>
              <a:rPr lang="en-PK" sz="2000">
                <a:effectLst/>
                <a:latin typeface="Times" pitchFamily="2" charset="0"/>
                <a:ea typeface="Times New Roman" panose="02020603050405020304" pitchFamily="18" charset="0"/>
                <a:cs typeface="Segoe UI" panose="020B0502040204020203" pitchFamily="34" charset="0"/>
              </a:rPr>
              <a:t>Analytics in Business Intelligence defines the study of data to extract effective decisions and figure out the trends.</a:t>
            </a:r>
          </a:p>
          <a:p>
            <a:pPr marL="0" indent="0">
              <a:buNone/>
            </a:pPr>
            <a:r>
              <a:rPr lang="en-PK" sz="2000">
                <a:effectLst/>
                <a:latin typeface="Times" pitchFamily="2" charset="0"/>
                <a:ea typeface="Times New Roman" panose="02020603050405020304" pitchFamily="18" charset="0"/>
                <a:cs typeface="Segoe UI" panose="020B0502040204020203" pitchFamily="34" charset="0"/>
              </a:rPr>
              <a:t>Analytics is famous among business companies as it lets analysts and business leaders deeply understand the data they have and drive value from it. Many business perspectives, from marketing to call centers to use analytics in different forms. For example, call centers leverage speech analytics to monitor customer sentiments and improve the way answers are presented.  </a:t>
            </a:r>
            <a:endParaRPr lang="en-PK" sz="2000">
              <a:effectLst/>
              <a:latin typeface="Calibri" panose="020F0502020204030204" pitchFamily="34" charset="0"/>
              <a:ea typeface="Calibri" panose="020F0502020204030204" pitchFamily="34" charset="0"/>
              <a:cs typeface="Arial" panose="020B0604020202020204" pitchFamily="34" charset="0"/>
            </a:endParaRPr>
          </a:p>
          <a:p>
            <a:endParaRPr lang="en-PK" sz="2000"/>
          </a:p>
        </p:txBody>
      </p:sp>
    </p:spTree>
    <p:extLst>
      <p:ext uri="{BB962C8B-B14F-4D97-AF65-F5344CB8AC3E}">
        <p14:creationId xmlns:p14="http://schemas.microsoft.com/office/powerpoint/2010/main" val="4816708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09FD3-7097-7C02-C1C8-B271F34CE7CE}"/>
              </a:ext>
            </a:extLst>
          </p:cNvPr>
          <p:cNvSpPr>
            <a:spLocks noGrp="1"/>
          </p:cNvSpPr>
          <p:nvPr>
            <p:ph type="title"/>
          </p:nvPr>
        </p:nvSpPr>
        <p:spPr>
          <a:xfrm>
            <a:off x="207985" y="397807"/>
            <a:ext cx="5444382" cy="1402470"/>
          </a:xfrm>
        </p:spPr>
        <p:txBody>
          <a:bodyPr anchor="t">
            <a:normAutofit/>
          </a:bodyPr>
          <a:lstStyle/>
          <a:p>
            <a:r>
              <a:rPr lang="en-PK" sz="3200" b="1">
                <a:effectLst/>
                <a:latin typeface="Times" pitchFamily="2" charset="0"/>
                <a:ea typeface="Times New Roman" panose="02020603050405020304" pitchFamily="18" charset="0"/>
                <a:cs typeface="Segoe UI" panose="020B0502040204020203" pitchFamily="34" charset="0"/>
              </a:rPr>
              <a:t>Extraction-Transaction-Loading (ETL)</a:t>
            </a:r>
            <a:endParaRPr lang="en-PK" sz="3200" b="1"/>
          </a:p>
        </p:txBody>
      </p:sp>
      <p:pic>
        <p:nvPicPr>
          <p:cNvPr id="5" name="Picture 4" descr="Packages on conveyor belt">
            <a:extLst>
              <a:ext uri="{FF2B5EF4-FFF2-40B4-BE49-F238E27FC236}">
                <a16:creationId xmlns:a16="http://schemas.microsoft.com/office/drawing/2014/main" id="{9FC725CE-92FA-B49B-B0A4-36B346A2C867}"/>
              </a:ext>
            </a:extLst>
          </p:cNvPr>
          <p:cNvPicPr>
            <a:picLocks noChangeAspect="1"/>
          </p:cNvPicPr>
          <p:nvPr/>
        </p:nvPicPr>
        <p:blipFill rotWithShape="1">
          <a:blip r:embed="rId2"/>
          <a:srcRect l="8864" r="40998" b="-1"/>
          <a:stretch/>
        </p:blipFill>
        <p:spPr>
          <a:xfrm>
            <a:off x="7441280" y="242822"/>
            <a:ext cx="4542735" cy="6047942"/>
          </a:xfrm>
          <a:prstGeom prst="rect">
            <a:avLst/>
          </a:prstGeom>
        </p:spPr>
      </p:pic>
      <p:sp>
        <p:nvSpPr>
          <p:cNvPr id="3" name="Content Placeholder 2">
            <a:extLst>
              <a:ext uri="{FF2B5EF4-FFF2-40B4-BE49-F238E27FC236}">
                <a16:creationId xmlns:a16="http://schemas.microsoft.com/office/drawing/2014/main" id="{916BA207-5959-1733-1366-36CAEEC59FE6}"/>
              </a:ext>
            </a:extLst>
          </p:cNvPr>
          <p:cNvSpPr>
            <a:spLocks noGrp="1"/>
          </p:cNvSpPr>
          <p:nvPr>
            <p:ph idx="1"/>
          </p:nvPr>
        </p:nvSpPr>
        <p:spPr>
          <a:xfrm>
            <a:off x="207985" y="2137519"/>
            <a:ext cx="5444382" cy="3591207"/>
          </a:xfrm>
        </p:spPr>
        <p:txBody>
          <a:bodyPr>
            <a:normAutofit/>
          </a:bodyPr>
          <a:lstStyle/>
          <a:p>
            <a:pPr marL="0" indent="0">
              <a:buNone/>
            </a:pPr>
            <a:r>
              <a:rPr lang="en-PK" sz="2000">
                <a:effectLst/>
                <a:latin typeface="Times" pitchFamily="2" charset="0"/>
                <a:ea typeface="Times New Roman" panose="02020603050405020304" pitchFamily="18" charset="0"/>
                <a:cs typeface="Segoe UI" panose="020B0502040204020203" pitchFamily="34" charset="0"/>
              </a:rPr>
              <a:t>Extraction-Transaction-Loading (ETL) is a unique business intelligence technique that takes care of the overall data processing routine. It extracts data from storage, transforms it into the processor, and loads it into the business intelligence system. They are mainly used as a transaction tool that transforms data from various sources to data warehouses. ETL also moderates the data to address the need of the company. It improves the quality level by loading it into the end targets such as databases or data warehouses.  </a:t>
            </a:r>
            <a:endParaRPr lang="en-PK" sz="2000">
              <a:effectLst/>
              <a:latin typeface="Calibri" panose="020F0502020204030204" pitchFamily="34" charset="0"/>
              <a:ea typeface="Calibri" panose="020F0502020204030204" pitchFamily="34" charset="0"/>
              <a:cs typeface="Arial" panose="020B0604020202020204" pitchFamily="34" charset="0"/>
            </a:endParaRPr>
          </a:p>
          <a:p>
            <a:endParaRPr lang="en-PK" sz="2000"/>
          </a:p>
        </p:txBody>
      </p:sp>
    </p:spTree>
    <p:extLst>
      <p:ext uri="{BB962C8B-B14F-4D97-AF65-F5344CB8AC3E}">
        <p14:creationId xmlns:p14="http://schemas.microsoft.com/office/powerpoint/2010/main" val="3000586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FFEAE6-6EC0-88A2-2723-D5A78290BD27}"/>
              </a:ext>
            </a:extLst>
          </p:cNvPr>
          <p:cNvSpPr>
            <a:spLocks noGrp="1"/>
          </p:cNvSpPr>
          <p:nvPr>
            <p:ph type="title"/>
          </p:nvPr>
        </p:nvSpPr>
        <p:spPr>
          <a:xfrm>
            <a:off x="762000" y="1138036"/>
            <a:ext cx="3603171" cy="766964"/>
          </a:xfrm>
        </p:spPr>
        <p:txBody>
          <a:bodyPr anchor="t">
            <a:normAutofit/>
          </a:bodyPr>
          <a:lstStyle/>
          <a:p>
            <a:r>
              <a:rPr lang="en-PK" sz="3200" b="1">
                <a:effectLst/>
                <a:latin typeface="Times" pitchFamily="2" charset="0"/>
                <a:ea typeface="Times New Roman" panose="02020603050405020304" pitchFamily="18" charset="0"/>
                <a:cs typeface="Times New Roman" panose="02020603050405020304" pitchFamily="18" charset="0"/>
              </a:rPr>
              <a:t>Statistical Analysis</a:t>
            </a:r>
            <a:endParaRPr lang="en-PK" sz="3200"/>
          </a:p>
        </p:txBody>
      </p:sp>
      <p:sp>
        <p:nvSpPr>
          <p:cNvPr id="3" name="Content Placeholder 2">
            <a:extLst>
              <a:ext uri="{FF2B5EF4-FFF2-40B4-BE49-F238E27FC236}">
                <a16:creationId xmlns:a16="http://schemas.microsoft.com/office/drawing/2014/main" id="{16896303-157F-0488-E6E3-1C1DA9256247}"/>
              </a:ext>
            </a:extLst>
          </p:cNvPr>
          <p:cNvSpPr>
            <a:spLocks noGrp="1"/>
          </p:cNvSpPr>
          <p:nvPr>
            <p:ph idx="1"/>
          </p:nvPr>
        </p:nvSpPr>
        <p:spPr>
          <a:xfrm>
            <a:off x="762000" y="2551176"/>
            <a:ext cx="4085665" cy="3591207"/>
          </a:xfrm>
        </p:spPr>
        <p:txBody>
          <a:bodyPr>
            <a:normAutofit/>
          </a:bodyPr>
          <a:lstStyle/>
          <a:p>
            <a:pPr marL="0" indent="0">
              <a:buNone/>
            </a:pPr>
            <a:r>
              <a:rPr lang="en-PK" sz="2000">
                <a:effectLst/>
                <a:latin typeface="Times" pitchFamily="2" charset="0"/>
                <a:ea typeface="Times New Roman" panose="02020603050405020304" pitchFamily="18" charset="0"/>
                <a:cs typeface="Segoe UI" panose="020B0502040204020203" pitchFamily="34" charset="0"/>
              </a:rPr>
              <a:t>Statistical analysis uses mathematical techniques to create the significance and reliability of observed relations. It also grasps the change of behavior in people that are visible in data with its distribution analysis and confidence intervals. Post data mining, analysts carry out statistical analysis to devise and get effective answers.</a:t>
            </a:r>
            <a:endParaRPr lang="en-PK" sz="2000">
              <a:effectLst/>
              <a:latin typeface="Calibri" panose="020F0502020204030204" pitchFamily="34" charset="0"/>
              <a:ea typeface="Calibri" panose="020F0502020204030204" pitchFamily="34" charset="0"/>
              <a:cs typeface="Arial" panose="020B0604020202020204" pitchFamily="34" charset="0"/>
            </a:endParaRPr>
          </a:p>
          <a:p>
            <a:endParaRPr lang="en-PK" sz="2000"/>
          </a:p>
        </p:txBody>
      </p:sp>
      <p:pic>
        <p:nvPicPr>
          <p:cNvPr id="5" name="Picture 4" descr="Magnifying glass showing decling performance">
            <a:extLst>
              <a:ext uri="{FF2B5EF4-FFF2-40B4-BE49-F238E27FC236}">
                <a16:creationId xmlns:a16="http://schemas.microsoft.com/office/drawing/2014/main" id="{BEE4CA1F-7C48-D663-DFA0-FE0565B2E6FF}"/>
              </a:ext>
            </a:extLst>
          </p:cNvPr>
          <p:cNvPicPr>
            <a:picLocks noChangeAspect="1"/>
          </p:cNvPicPr>
          <p:nvPr/>
        </p:nvPicPr>
        <p:blipFill rotWithShape="1">
          <a:blip r:embed="rId2"/>
          <a:srcRect l="3441" r="32893" b="-1"/>
          <a:stretch/>
        </p:blipFill>
        <p:spPr>
          <a:xfrm>
            <a:off x="5553021" y="76210"/>
            <a:ext cx="6541008" cy="6857990"/>
          </a:xfrm>
          <a:prstGeom prst="rect">
            <a:avLst/>
          </a:prstGeom>
        </p:spPr>
      </p:pic>
    </p:spTree>
    <p:extLst>
      <p:ext uri="{BB962C8B-B14F-4D97-AF65-F5344CB8AC3E}">
        <p14:creationId xmlns:p14="http://schemas.microsoft.com/office/powerpoint/2010/main" val="41050961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EABA87DC27EC478135062CF833B2EF" ma:contentTypeVersion="4" ma:contentTypeDescription="Create a new document." ma:contentTypeScope="" ma:versionID="4cace2c83786e5b53b0d809e83013462">
  <xsd:schema xmlns:xsd="http://www.w3.org/2001/XMLSchema" xmlns:xs="http://www.w3.org/2001/XMLSchema" xmlns:p="http://schemas.microsoft.com/office/2006/metadata/properties" xmlns:ns2="2d3561dd-2ab5-4abd-9284-8f5005bcea33" targetNamespace="http://schemas.microsoft.com/office/2006/metadata/properties" ma:root="true" ma:fieldsID="62ecfe8f3e96c1c24df27e05e7f0f3a2" ns2:_="">
    <xsd:import namespace="2d3561dd-2ab5-4abd-9284-8f5005bcea3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d3561dd-2ab5-4abd-9284-8f5005bcea3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81E3FEC-27D4-4363-ADC4-74FF6297AA39}">
  <ds:schemaRefs>
    <ds:schemaRef ds:uri="2d3561dd-2ab5-4abd-9284-8f5005bcea3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AF2CF21-B969-47D0-8A2B-044CA1F9E40F}">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F841751D-5D09-4A7A-A8D7-658A580A329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20</Slides>
  <Notes>0</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Business Intelligence</vt:lpstr>
      <vt:lpstr>BI Techniques</vt:lpstr>
      <vt:lpstr>Online Analytical Processing (OLAP)</vt:lpstr>
      <vt:lpstr>Data Visualization</vt:lpstr>
      <vt:lpstr>Data Mining</vt:lpstr>
      <vt:lpstr>Reporting</vt:lpstr>
      <vt:lpstr>Analytics</vt:lpstr>
      <vt:lpstr>Extraction-Transaction-Loading (ETL)</vt:lpstr>
      <vt:lpstr>Statistical Analysis</vt:lpstr>
      <vt:lpstr>PowerPoint Presentation</vt:lpstr>
      <vt:lpstr>PowerPoint Presentation</vt:lpstr>
      <vt:lpstr>PowerPoint Presentation</vt:lpstr>
      <vt:lpstr>PowerPoint Presentation</vt:lpstr>
      <vt:lpstr>Levels of Analytical Processing </vt:lpstr>
      <vt:lpstr>Descriptive analytics</vt:lpstr>
      <vt:lpstr>Diagnostic analytics</vt:lpstr>
      <vt:lpstr>Predictive analytics</vt:lpstr>
      <vt:lpstr>Prescriptive analytics</vt:lpstr>
      <vt:lpstr>Conclusion</vt:lpstr>
      <vt:lpstr>Example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Dr. Dr. Ayaz Umer Assistant Professor FCSE</dc:creator>
  <cp:revision>3</cp:revision>
  <dcterms:created xsi:type="dcterms:W3CDTF">2024-11-18T04:18:43Z</dcterms:created>
  <dcterms:modified xsi:type="dcterms:W3CDTF">2025-01-04T11:59:37Z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0x010100A2EABA87DC27EC478135062CF833B2EF</vt:lpwstr>
  </property>
</Properties>
</file>

<file path=docProps/thumbnail.jpeg>
</file>